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ppt/notesSlides/notesSlide5.xml" ContentType="application/vnd.openxmlformats-officedocument.presentationml.notesSlide+xml"/>
  <Override PartName="/ppt/ink/inkAction6.xml" ContentType="application/vnd.ms-office.inkAction+xml"/>
  <Override PartName="/ppt/notesSlides/notesSlide6.xml" ContentType="application/vnd.openxmlformats-officedocument.presentationml.notesSlide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0"/>
  </p:notesMasterIdLst>
  <p:sldIdLst>
    <p:sldId id="260" r:id="rId2"/>
    <p:sldId id="263" r:id="rId3"/>
    <p:sldId id="264" r:id="rId4"/>
    <p:sldId id="265" r:id="rId5"/>
    <p:sldId id="266" r:id="rId6"/>
    <p:sldId id="267" r:id="rId7"/>
    <p:sldId id="275" r:id="rId8"/>
    <p:sldId id="289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45" autoAdjust="0"/>
  </p:normalViewPr>
  <p:slideViewPr>
    <p:cSldViewPr>
      <p:cViewPr varScale="1">
        <p:scale>
          <a:sx n="105" d="100"/>
          <a:sy n="105" d="100"/>
        </p:scale>
        <p:origin x="17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1T06:45:23.450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49630">
    <iact:property name="dataType"/>
    <iact:actionData xml:id="d0">
      <inkml:trace xmlns:inkml="http://www.w3.org/2003/InkML" xml:id="stk0" contextRef="#ctx0" brushRef="#br0">2237 7266 0</inkml:trace>
    </iact:actionData>
  </iact:action>
  <iact:action type="add" startTime="166456">
    <iact:property name="dataType"/>
    <iact:actionData xml:id="d1">
      <inkml:trace xmlns:inkml="http://www.w3.org/2003/InkML" xml:id="stk1" contextRef="#ctx0" brushRef="#br0">2237 8218 0</inkml:trace>
    </iact:actionData>
  </iact:action>
  <iact:action type="add" startTime="183308">
    <iact:property name="dataType"/>
    <iact:actionData xml:id="d2">
      <inkml:trace xmlns:inkml="http://www.w3.org/2003/InkML" xml:id="stk2" contextRef="#ctx0" brushRef="#br0">2303 10744 0</inkml:trace>
    </iact:actionData>
  </iact:action>
  <iact:action type="add" startTime="184718">
    <iact:property name="dataType"/>
    <iact:actionData xml:id="d3">
      <inkml:trace xmlns:inkml="http://www.w3.org/2003/InkML" xml:id="stk3" contextRef="#ctx0" brushRef="#br0">2303 11807 0</inkml:trace>
    </iact:actionData>
  </iact:action>
  <iact:action type="add" startTime="185546">
    <iact:property name="dataType"/>
    <iact:actionData xml:id="d4">
      <inkml:trace xmlns:inkml="http://www.w3.org/2003/InkML" xml:id="stk4" contextRef="#ctx0" brushRef="#br0">2347 12892 0,'0'0'2,"0"22"22,22 1 20</inkml:trace>
    </iact:actionData>
  </iact:action>
  <iact:action type="add" startTime="259950">
    <iact:property name="dataType"/>
    <iact:actionData xml:id="d5">
      <inkml:trace xmlns:inkml="http://www.w3.org/2003/InkML" xml:id="stk5" contextRef="#ctx0" brushRef="#br0">1439 14155 0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1T06:45:23.450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5301">
    <iact:property name="dataType"/>
    <iact:actionData xml:id="d0">
      <inkml:trace xmlns:inkml="http://www.w3.org/2003/InkML" xml:id="stk0" contextRef="#ctx0" brushRef="#br0">21170 5272 0</inkml:trace>
    </iact:actionData>
  </iact:action>
  <iact:action type="add" startTime="32131">
    <iact:property name="dataType"/>
    <iact:actionData xml:id="d1">
      <inkml:trace xmlns:inkml="http://www.w3.org/2003/InkML" xml:id="stk1" contextRef="#ctx0" brushRef="#br0">21325 6114 0</inkml:trace>
    </iact:actionData>
  </iact:action>
  <iact:action type="add" startTime="45464">
    <iact:property name="dataType"/>
    <iact:actionData xml:id="d2">
      <inkml:trace xmlns:inkml="http://www.w3.org/2003/InkML" xml:id="stk2" contextRef="#ctx0" brushRef="#br0">21879 7266 0</inkml:trace>
    </iact:actionData>
  </iact:action>
  <iact:action type="add" startTime="73147">
    <iact:property name="dataType"/>
    <iact:actionData xml:id="d3">
      <inkml:trace xmlns:inkml="http://www.w3.org/2003/InkML" xml:id="stk3" contextRef="#ctx0" brushRef="#br0">21547 8839 0</inkml:trace>
    </iact:actionData>
  </iact:action>
  <iact:action type="add" startTime="73701">
    <iact:property name="dataType"/>
    <iact:actionData xml:id="d4">
      <inkml:trace xmlns:inkml="http://www.w3.org/2003/InkML" xml:id="stk4" contextRef="#ctx0" brushRef="#br0">21525 9503 0</inkml:trace>
    </iact:actionData>
  </iact:action>
  <iact:action type="add" startTime="87121">
    <iact:property name="dataType"/>
    <iact:actionData xml:id="d5">
      <inkml:trace xmlns:inkml="http://www.w3.org/2003/InkML" xml:id="stk5" contextRef="#ctx0" brushRef="#br0">14571 11187 0,'0'-23'9</inkml:trace>
    </iact:actionData>
  </iact:action>
  <iact:action type="add" startTime="132990">
    <iact:property name="dataType"/>
    <iact:actionData xml:id="d6">
      <inkml:trace xmlns:inkml="http://www.w3.org/2003/InkML" xml:id="stk6" contextRef="#ctx0" brushRef="#br0">14948 11142 0</inkml:trace>
    </iact:actionData>
  </iact:action>
  <iact:action type="add" startTime="149474">
    <iact:property name="dataType"/>
    <iact:actionData xml:id="d7">
      <inkml:trace xmlns:inkml="http://www.w3.org/2003/InkML" xml:id="stk7" contextRef="#ctx0" brushRef="#br0">2724 12183 0</inkml:trace>
    </iact:actionData>
  </iact:action>
  <iact:action type="add" startTime="220885">
    <iact:property name="dataType"/>
    <iact:actionData xml:id="d8">
      <inkml:trace xmlns:inkml="http://www.w3.org/2003/InkML" xml:id="stk8" contextRef="#ctx0" brushRef="#br0">2746 13933 0</inkml:trace>
    </iact:actionData>
  </iact:action>
  <iact:action type="add" startTime="281774">
    <iact:property name="dataType"/>
    <iact:actionData xml:id="d9">
      <inkml:trace xmlns:inkml="http://www.w3.org/2003/InkML" xml:id="stk9" contextRef="#ctx0" brushRef="#br0">1838 16082 0</inkml:trace>
    </iact:actionData>
  </iact:action>
  <iact:action type="add" startTime="287755">
    <iact:property name="dataType"/>
    <iact:actionData xml:id="d10">
      <inkml:trace xmlns:inkml="http://www.w3.org/2003/InkML" xml:id="stk10" contextRef="#ctx0" brushRef="#br0">5758 17411 0</inkml:trace>
    </iact:actionData>
  </iact:action>
  <iact:action type="add" startTime="290872">
    <iact:property name="dataType"/>
    <iact:actionData xml:id="d11">
      <inkml:trace xmlns:inkml="http://www.w3.org/2003/InkML" xml:id="stk11" contextRef="#ctx0" brushRef="#br0">6998 17433 0</inkml:trace>
    </iact:actionData>
  </iact:action>
  <iact:action type="add" startTime="295264">
    <iact:property name="dataType"/>
    <iact:actionData xml:id="d12">
      <inkml:trace xmlns:inkml="http://www.w3.org/2003/InkML" xml:id="stk12" contextRef="#ctx0" brushRef="#br0">8260 17345 0</inkml:trace>
    </iact:actionData>
  </iact:action>
  <iact:action type="add" startTime="295935">
    <iact:property name="dataType"/>
    <iact:actionData xml:id="d13">
      <inkml:trace xmlns:inkml="http://www.w3.org/2003/InkML" xml:id="stk13" contextRef="#ctx0" brushRef="#br0">9544 17433 0,'-66'111'95</inkml:trace>
    </iact:actionData>
  </iact:action>
  <iact:action type="add" startTime="300839">
    <iact:property name="dataType"/>
    <iact:actionData xml:id="d14">
      <inkml:trace xmlns:inkml="http://www.w3.org/2003/InkML" xml:id="stk14" contextRef="#ctx0" brushRef="#br0">12357 17322 0</inkml:trace>
    </iact:actionData>
  </iact:action>
  <iact:action type="add" startTime="302189">
    <iact:property name="dataType"/>
    <iact:actionData xml:id="d15">
      <inkml:trace xmlns:inkml="http://www.w3.org/2003/InkML" xml:id="stk15" contextRef="#ctx0" brushRef="#br0">10652 17278 0</inkml:trace>
    </iact:actionData>
  </iact:action>
  <iact:action type="add" startTime="306422">
    <iact:property name="dataType"/>
    <iact:actionData xml:id="d16">
      <inkml:trace xmlns:inkml="http://www.w3.org/2003/InkML" xml:id="stk16" contextRef="#ctx0" brushRef="#br0">15080 17322 0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1T06:45:23.450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28732">
    <iact:property name="dataType"/>
    <iact:actionData xml:id="d0">
      <inkml:trace xmlns:inkml="http://www.w3.org/2003/InkML" xml:id="stk0" contextRef="#ctx0" brushRef="#br0">1041 4962 0</inkml:trace>
    </iact:actionData>
  </iact:action>
  <iact:action type="add" startTime="67673">
    <iact:property name="dataType"/>
    <iact:actionData xml:id="d1">
      <inkml:trace xmlns:inkml="http://www.w3.org/2003/InkML" xml:id="stk1" contextRef="#ctx0" brushRef="#br0">1417 8484 0</inkml:trace>
    </iact:actionData>
  </iact:action>
  <iact:action type="add" startTime="68706">
    <iact:property name="dataType"/>
    <iact:actionData xml:id="d2">
      <inkml:trace xmlns:inkml="http://www.w3.org/2003/InkML" xml:id="stk2" contextRef="#ctx0" brushRef="#br0">1395 9614 0</inkml:trace>
    </iact:actionData>
  </iact:action>
  <iact:action type="add" startTime="211952">
    <iact:property name="dataType"/>
    <iact:actionData xml:id="d3">
      <inkml:trace xmlns:inkml="http://www.w3.org/2003/InkML" xml:id="stk3" contextRef="#ctx0" brushRef="#br0">13331 16547 0</inkml:trace>
    </iact:actionData>
  </iact:action>
  <iact:action type="add" startTime="212843">
    <iact:property name="dataType"/>
    <iact:actionData xml:id="d4">
      <inkml:trace xmlns:inkml="http://www.w3.org/2003/InkML" xml:id="stk4" contextRef="#ctx0" brushRef="#br0">13198 14354 0</inkml:trace>
    </iact:actionData>
  </iact:action>
  <iact:action type="add" startTime="214634">
    <iact:property name="dataType"/>
    <iact:actionData xml:id="d5">
      <inkml:trace xmlns:inkml="http://www.w3.org/2003/InkML" xml:id="stk5" contextRef="#ctx0" brushRef="#br0">10784 15262 0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1T06:45:23.450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14515">
    <iact:property name="dataType"/>
    <iact:actionData xml:id="d0">
      <inkml:trace xmlns:inkml="http://www.w3.org/2003/InkML" xml:id="stk0" contextRef="#ctx0" brushRef="#br0">620 5073 0</inkml:trace>
    </iact:actionData>
  </iact:action>
  <iact:action type="add" startTime="122449">
    <iact:property name="dataType"/>
    <iact:actionData xml:id="d1">
      <inkml:trace xmlns:inkml="http://www.w3.org/2003/InkML" xml:id="stk1" contextRef="#ctx0" brushRef="#br0">841 9282 0</inkml:trace>
    </iact:actionData>
  </iact:action>
  <iact:action type="add" startTime="193157">
    <iact:property name="dataType"/>
    <iact:actionData xml:id="d2">
      <inkml:trace xmlns:inkml="http://www.w3.org/2003/InkML" xml:id="stk2" contextRef="#ctx0" brushRef="#br0">18668 13224 0,'0'23'74,"0"-1"-67,44 22-2,-22-22 5,1 0-3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1T06:45:23.450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43097">
    <iact:property name="dataType"/>
    <iact:actionData xml:id="d0">
      <inkml:trace xmlns:inkml="http://www.w3.org/2003/InkML" xml:id="stk0" contextRef="#ctx0" brushRef="#br0">3034 4320 0</inkml:trace>
    </iact:actionData>
  </iact:action>
  <iact:action type="add" startTime="48161">
    <iact:property name="dataType"/>
    <iact:actionData xml:id="d1">
      <inkml:trace xmlns:inkml="http://www.w3.org/2003/InkML" xml:id="stk1" contextRef="#ctx0" brushRef="#br0">5492 4430 0</inkml:trace>
    </iact:actionData>
  </iact:action>
  <iact:action type="add" startTime="110253">
    <iact:property name="dataType"/>
    <iact:actionData xml:id="d2">
      <inkml:trace xmlns:inkml="http://www.w3.org/2003/InkML" xml:id="stk2" contextRef="#ctx0" brushRef="#br0">4252 7709 0</inkml:trace>
    </iact:actionData>
  </iact:action>
  <iact:action type="add" startTime="117288">
    <iact:property name="dataType"/>
    <iact:actionData xml:id="d3">
      <inkml:trace xmlns:inkml="http://www.w3.org/2003/InkML" xml:id="stk3" contextRef="#ctx0" brushRef="#br0">2547 9725 0,'0'22'156</inkml:trace>
    </iact:actionData>
  </iact:action>
  <iact:action type="add" startTime="167671">
    <iact:property name="dataType"/>
    <iact:actionData xml:id="d4">
      <inkml:trace xmlns:inkml="http://www.w3.org/2003/InkML" xml:id="stk4" contextRef="#ctx0" brushRef="#br0">7131 12405 0</inkml:trace>
    </iact:actionData>
  </iact:action>
  <iact:action type="add" startTime="238015">
    <iact:property name="dataType"/>
    <iact:actionData xml:id="d5">
      <inkml:trace xmlns:inkml="http://www.w3.org/2003/InkML" xml:id="stk5" contextRef="#ctx0" brushRef="#br0">13287 16304 0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1T06:45:23.450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6168">
    <iact:property name="dataType"/>
    <iact:actionData xml:id="d0">
      <inkml:trace xmlns:inkml="http://www.w3.org/2003/InkML" xml:id="stk0" contextRef="#ctx0" brushRef="#br0">1484 4608 0</inkml:trace>
    </iact:actionData>
  </iact:action>
  <iact:action type="add" startTime="17242">
    <iact:property name="dataType"/>
    <iact:actionData xml:id="d1">
      <inkml:trace xmlns:inkml="http://www.w3.org/2003/InkML" xml:id="stk1" contextRef="#ctx0" brushRef="#br0">1439 5804 0</inkml:trace>
    </iact:actionData>
  </iact:action>
  <iact:action type="add" startTime="17842">
    <iact:property name="dataType"/>
    <iact:actionData xml:id="d2">
      <inkml:trace xmlns:inkml="http://www.w3.org/2003/InkML" xml:id="stk2" contextRef="#ctx0" brushRef="#br0">1461 7310 0</inkml:trace>
    </iact:actionData>
  </iact:action>
  <iact:action type="add" startTime="19479">
    <iact:property name="dataType"/>
    <iact:actionData xml:id="d3">
      <inkml:trace xmlns:inkml="http://www.w3.org/2003/InkML" xml:id="stk3" contextRef="#ctx0" brushRef="#br0">1395 6779 0</inkml:trace>
    </iact:actionData>
  </iact:action>
  <iact:action type="add" startTime="20718">
    <iact:property name="dataType"/>
    <iact:actionData xml:id="d4">
      <inkml:trace xmlns:inkml="http://www.w3.org/2003/InkML" xml:id="stk4" contextRef="#ctx0" brushRef="#br0">9677 4785 0</inkml:trace>
    </iact:actionData>
  </iact:action>
  <iact:action type="add" startTime="21840">
    <iact:property name="dataType"/>
    <iact:actionData xml:id="d5">
      <inkml:trace xmlns:inkml="http://www.w3.org/2003/InkML" xml:id="stk5" contextRef="#ctx0" brushRef="#br0">9810 5848 0</inkml:trace>
    </iact:actionData>
  </iact:action>
  <iact:action type="add" startTime="22378">
    <iact:property name="dataType"/>
    <iact:actionData xml:id="d6">
      <inkml:trace xmlns:inkml="http://www.w3.org/2003/InkML" xml:id="stk6" contextRef="#ctx0" brushRef="#br0">9921 6734 0</inkml:trace>
    </iact:actionData>
  </iact:action>
  <iact:action type="add" startTime="22843">
    <iact:property name="dataType"/>
    <iact:actionData xml:id="d7">
      <inkml:trace xmlns:inkml="http://www.w3.org/2003/InkML" xml:id="stk7" contextRef="#ctx0" brushRef="#br0">9876 8085 0</inkml:trace>
    </iact:actionData>
  </iact:action>
  <iact:action type="add" startTime="42689">
    <iact:property name="dataType"/>
    <iact:actionData xml:id="d8">
      <inkml:trace xmlns:inkml="http://www.w3.org/2003/InkML" xml:id="stk8" contextRef="#ctx0" brushRef="#br0">1329 8684 0</inkml:trace>
    </iact:actionData>
  </iact:action>
  <iact:action type="add" startTime="54914">
    <iact:property name="dataType"/>
    <iact:actionData xml:id="d9">
      <inkml:trace xmlns:inkml="http://www.w3.org/2003/InkML" xml:id="stk9" contextRef="#ctx0" brushRef="#br0">19133 5073 0</inkml:trace>
    </iact:actionData>
  </iact:action>
  <iact:action type="add" startTime="81629">
    <iact:property name="dataType"/>
    <iact:actionData xml:id="d10">
      <inkml:trace xmlns:inkml="http://www.w3.org/2003/InkML" xml:id="stk10" contextRef="#ctx0" brushRef="#br0">18114 10611 0</inkml:trace>
    </iact:actionData>
  </iact:action>
  <iact:action type="add" startTime="85153">
    <iact:property name="dataType"/>
    <iact:actionData xml:id="d11">
      <inkml:trace xmlns:inkml="http://www.w3.org/2003/InkML" xml:id="stk11" contextRef="#ctx0" brushRef="#br0">7197 12316 0</inkml:trace>
    </iact:actionData>
  </iact:action>
  <iact:action type="add" startTime="85841">
    <iact:property name="dataType"/>
    <iact:actionData xml:id="d12">
      <inkml:trace xmlns:inkml="http://www.w3.org/2003/InkML" xml:id="stk12" contextRef="#ctx0" brushRef="#br0">7086 14177 0,'22'0'26</inkml:trace>
    </iact:actionData>
  </iact:action>
  <iact:action type="add" startTime="86386">
    <iact:property name="dataType"/>
    <iact:actionData xml:id="d13">
      <inkml:trace xmlns:inkml="http://www.w3.org/2003/InkML" xml:id="stk13" contextRef="#ctx0" brushRef="#br0">7042 16060 0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1T06:45:23.450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01310">
    <iact:property name="dataType"/>
    <iact:actionData xml:id="d0">
      <inkml:trace xmlns:inkml="http://www.w3.org/2003/InkML" xml:id="stk0" contextRef="#ctx0" brushRef="#br0">2635 8728 0</inkml:trace>
    </iact:actionData>
  </iact:action>
  <iact:action type="add" startTime="124017">
    <iact:property name="dataType"/>
    <iact:actionData xml:id="d1">
      <inkml:trace xmlns:inkml="http://www.w3.org/2003/InkML" xml:id="stk1" contextRef="#ctx0" brushRef="#br0">22145 8373 0,'-22'0'131,"-1"0"-127</inkml:trace>
    </iact:actionData>
  </iact:action>
  <iact:action type="add" startTime="136146">
    <iact:property name="dataType"/>
    <iact:actionData xml:id="d2">
      <inkml:trace xmlns:inkml="http://www.w3.org/2003/InkML" xml:id="stk2" contextRef="#ctx0" brushRef="#br0">10696 4143 0</inkml:trace>
    </iact:actionData>
  </iact:action>
  <iact:action type="add" startTime="137198">
    <iact:property name="dataType"/>
    <iact:actionData xml:id="d3">
      <inkml:trace xmlns:inkml="http://www.w3.org/2003/InkML" xml:id="stk3" contextRef="#ctx0" brushRef="#br0">15900 4497 0,'-22'0'129,"-23"-22"-124,23 22 3</inkml:trace>
    </iact:actionData>
  </iact:action>
  <iact:action type="add" startTime="145170">
    <iact:property name="dataType"/>
    <iact:actionData xml:id="d4">
      <inkml:trace xmlns:inkml="http://www.w3.org/2003/InkML" xml:id="stk4" contextRef="#ctx0" brushRef="#br0">6289 11696 0</inkml:trace>
    </iact:actionData>
  </iact:action>
  <iact:action type="add" startTime="177330">
    <iact:property name="dataType"/>
    <iact:actionData xml:id="d5">
      <inkml:trace xmlns:inkml="http://www.w3.org/2003/InkML" xml:id="stk5" contextRef="#ctx0" brushRef="#br0">15302 14664 0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1T06:45:23.450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45163">
    <iact:property name="dataType"/>
    <iact:actionData xml:id="d0">
      <inkml:trace xmlns:inkml="http://www.w3.org/2003/InkML" xml:id="stk0" contextRef="#ctx0" brushRef="#br0">9434 4586 0</inkml:trace>
    </iact:actionData>
  </iact:action>
  <iact:action type="add" startTime="46055">
    <iact:property name="dataType"/>
    <iact:actionData xml:id="d1">
      <inkml:trace xmlns:inkml="http://www.w3.org/2003/InkML" xml:id="stk1" contextRef="#ctx0" brushRef="#br0">14040 4874 0</inkml:trace>
    </iact:actionData>
  </iact:action>
  <iact:action type="add" startTime="46956">
    <iact:property name="dataType"/>
    <iact:actionData xml:id="d2">
      <inkml:trace xmlns:inkml="http://www.w3.org/2003/InkML" xml:id="stk2" contextRef="#ctx0" brushRef="#br0">9146 7687 0</inkml:trace>
    </iact:actionData>
  </iact:action>
  <iact:action type="add" startTime="48205">
    <iact:property name="dataType"/>
    <iact:actionData xml:id="d3">
      <inkml:trace xmlns:inkml="http://www.w3.org/2003/InkML" xml:id="stk3" contextRef="#ctx0" brushRef="#br0">13840 7487 0</inkml:trace>
    </iact:actionData>
  </iact:action>
  <iact:action type="add" startTime="49388">
    <iact:property name="dataType"/>
    <iact:actionData xml:id="d4">
      <inkml:trace xmlns:inkml="http://www.w3.org/2003/InkML" xml:id="stk4" contextRef="#ctx0" brushRef="#br0">8725 10921 0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F330D3B-256B-4885-80D9-3B987393CF33}" type="datetimeFigureOut">
              <a:rPr lang="fa-IR" smtClean="0"/>
              <a:pPr/>
              <a:t>28/08/1441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303924A-E149-49DB-9334-B9A174CD27FE}" type="slidenum">
              <a:rPr lang="fa-IR" smtClean="0"/>
              <a:pPr/>
              <a:t>‹#›</a:t>
            </a:fld>
            <a:endParaRPr 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1</a:t>
            </a:fld>
            <a:endParaRPr lang="fa-I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2</a:t>
            </a:fld>
            <a:endParaRPr lang="fa-I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4</a:t>
            </a:fld>
            <a:endParaRPr lang="fa-I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5</a:t>
            </a:fld>
            <a:endParaRPr lang="fa-I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6</a:t>
            </a:fld>
            <a:endParaRPr lang="fa-I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7</a:t>
            </a:fld>
            <a:endParaRPr lang="fa-I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D93C3-C9C9-4732-AE9E-408A10C2EA1C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99E87-B400-4317-9C9D-7EE7C1687BD1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4570-53CC-4D8B-8CD5-17319177009A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0B2E-AC0B-4950-B59E-22E6A302177C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0A22-3BB9-4FD4-A389-C03F3F967484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A5B0-7E5B-466B-9881-517422B8E905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2135-5A6A-4672-B3DC-1B4A291AAD97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6A9C-9164-486D-B376-64A663618414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9F4-19D7-428C-B725-841123006291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582D-57E7-4893-A982-85D89E11786A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856C-C37C-412E-91E5-8F946A2D6604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AF066-0DBB-4EEE-B545-B5D2E2E311B3}" type="datetime1">
              <a:rPr lang="en-US" smtClean="0"/>
              <a:pPr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11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microsoft.com/office/2011/relationships/inkAction" Target="../ink/inkAction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11/relationships/inkAction" Target="../ink/inkAction4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11/relationships/inkAction" Target="../ink/inkAction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9.png"/><Relationship Id="rId11" Type="http://schemas.microsoft.com/office/2011/relationships/inkAction" Target="../ink/inkAction6.xml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39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audio" Target="../media/media7.m4a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microsoft.com/office/2007/relationships/media" Target="../media/media7.m4a"/><Relationship Id="rId6" Type="http://schemas.openxmlformats.org/officeDocument/2006/relationships/image" Target="../media/image36.png"/><Relationship Id="rId11" Type="http://schemas.microsoft.com/office/2007/relationships/hdphoto" Target="../media/hdphoto3.wdp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19" Type="http://schemas.microsoft.com/office/2011/relationships/inkAction" Target="../ink/inkAction7.xml"/><Relationship Id="rId4" Type="http://schemas.openxmlformats.org/officeDocument/2006/relationships/notesSlide" Target="../notesSlides/notesSlide6.xml"/><Relationship Id="rId9" Type="http://schemas.microsoft.com/office/2007/relationships/hdphoto" Target="../media/hdphoto2.wdp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0382"/>
            <a:ext cx="8229600" cy="421484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/>
              <a:t>The input pattern has a known dimension and it is considered as the main input of the network</a:t>
            </a:r>
            <a:r>
              <a:rPr lang="en-US" sz="1800" b="1" dirty="0">
                <a:solidFill>
                  <a:srgbClr val="00B050"/>
                </a:solidFill>
              </a:rPr>
              <a:t>. (Quantized map)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Simple Feed-Forward MNN</a:t>
            </a:r>
            <a:endParaRPr lang="fa-IR" sz="2000" b="1" dirty="0">
              <a:solidFill>
                <a:srgbClr val="00B050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sz="2000" dirty="0"/>
              <a:t>One layer </a:t>
            </a:r>
            <a:r>
              <a:rPr lang="en-US" sz="2000" dirty="0" err="1"/>
              <a:t>Hetro</a:t>
            </a:r>
            <a:r>
              <a:rPr lang="en-US" sz="2000" dirty="0"/>
              <a:t>-Associative and Auto-Associative Networks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000" dirty="0"/>
              <a:t>Heb Learning method for simple Non-Iterative MNN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Simple Recurrent MNNs</a:t>
            </a:r>
            <a:endParaRPr lang="fa-IR" sz="2000" b="1" dirty="0">
              <a:solidFill>
                <a:srgbClr val="00B050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sz="2000" dirty="0"/>
              <a:t>Auto-</a:t>
            </a:r>
            <a:r>
              <a:rPr lang="en-US" sz="2000" dirty="0" err="1"/>
              <a:t>Associator</a:t>
            </a:r>
            <a:r>
              <a:rPr lang="en-US" sz="2000" dirty="0"/>
              <a:t> With Threshold Function </a:t>
            </a:r>
            <a:r>
              <a:rPr lang="en-US" sz="1400" b="1" dirty="0">
                <a:solidFill>
                  <a:srgbClr val="7030A0"/>
                </a:solidFill>
              </a:rPr>
              <a:t>(Iterative </a:t>
            </a:r>
            <a:r>
              <a:rPr lang="en-US" sz="1400" b="1" dirty="0" err="1">
                <a:solidFill>
                  <a:srgbClr val="7030A0"/>
                </a:solidFill>
              </a:rPr>
              <a:t>Hetro</a:t>
            </a:r>
            <a:r>
              <a:rPr lang="en-US" sz="1400" b="1" dirty="0">
                <a:solidFill>
                  <a:srgbClr val="7030A0"/>
                </a:solidFill>
              </a:rPr>
              <a:t>-Associative Network)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000" dirty="0"/>
              <a:t>Hopfield Network </a:t>
            </a:r>
            <a:r>
              <a:rPr lang="en-US" sz="1400" b="1" dirty="0">
                <a:solidFill>
                  <a:srgbClr val="7030A0"/>
                </a:solidFill>
              </a:rPr>
              <a:t>(Iterative Associative Network)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000" dirty="0"/>
              <a:t>Bidirectional MNNs </a:t>
            </a:r>
            <a:r>
              <a:rPr lang="en-US" sz="1400" b="1" dirty="0">
                <a:solidFill>
                  <a:srgbClr val="7030A0"/>
                </a:solidFill>
              </a:rPr>
              <a:t>(Iterative </a:t>
            </a:r>
            <a:r>
              <a:rPr lang="en-US" sz="1400" b="1" dirty="0" err="1">
                <a:solidFill>
                  <a:srgbClr val="7030A0"/>
                </a:solidFill>
              </a:rPr>
              <a:t>Hetro</a:t>
            </a:r>
            <a:r>
              <a:rPr lang="en-US" sz="1400" b="1" dirty="0">
                <a:solidFill>
                  <a:srgbClr val="7030A0"/>
                </a:solidFill>
              </a:rPr>
              <a:t>-Associative Network)</a:t>
            </a:r>
          </a:p>
          <a:p>
            <a:r>
              <a:rPr lang="en-US" sz="2400" b="1" dirty="0">
                <a:solidFill>
                  <a:srgbClr val="00B0F0"/>
                </a:solidFill>
              </a:rPr>
              <a:t>MNNs by using Classifiers</a:t>
            </a:r>
            <a:r>
              <a:rPr lang="en-US" sz="2400" b="1" dirty="0">
                <a:solidFill>
                  <a:srgbClr val="7030A0"/>
                </a:solidFill>
              </a:rPr>
              <a:t>: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MLP</a:t>
            </a:r>
            <a:r>
              <a:rPr lang="en-US" sz="2000" b="1" dirty="0">
                <a:solidFill>
                  <a:srgbClr val="7030A0"/>
                </a:solidFill>
              </a:rPr>
              <a:t>,</a:t>
            </a:r>
            <a:r>
              <a:rPr lang="en-US" sz="2000" b="1" dirty="0">
                <a:solidFill>
                  <a:srgbClr val="FF0000"/>
                </a:solidFill>
              </a:rPr>
              <a:t>  DBNNs </a:t>
            </a:r>
            <a:r>
              <a:rPr lang="en-US" sz="2000" b="1" dirty="0">
                <a:solidFill>
                  <a:srgbClr val="7030A0"/>
                </a:solidFill>
              </a:rPr>
              <a:t>and</a:t>
            </a:r>
            <a:r>
              <a:rPr lang="en-US" sz="2000" b="1" dirty="0">
                <a:solidFill>
                  <a:srgbClr val="FF0000"/>
                </a:solidFill>
              </a:rPr>
              <a:t> CNNs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476670"/>
            <a:ext cx="8229600" cy="731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2.1 MNNs with explicit input patterns</a:t>
            </a:r>
            <a:endParaRPr lang="fa-I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57849C-8DA5-4F9C-85EB-E4A6315C96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8040" y="2615760"/>
              <a:ext cx="335160" cy="2480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57849C-8DA5-4F9C-85EB-E4A6315C96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200" y="2552400"/>
                <a:ext cx="366480" cy="26071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E6A8BF3-90C6-4890-8ADC-070864E20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510"/>
    </mc:Choice>
    <mc:Fallback>
      <p:transition spd="slow" advTm="261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480"/>
            <a:ext cx="8229600" cy="72547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/>
              <a:t>One layer Feed-Forward Network for pattern association </a:t>
            </a:r>
            <a:endParaRPr lang="fa-IR" sz="2000" dirty="0">
              <a:solidFill>
                <a:srgbClr val="0070C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285852" y="1700808"/>
            <a:ext cx="3071834" cy="2453176"/>
            <a:chOff x="1285852" y="2059536"/>
            <a:chExt cx="3071834" cy="2453176"/>
          </a:xfrm>
        </p:grpSpPr>
        <p:sp>
          <p:nvSpPr>
            <p:cNvPr id="4" name="Oval 3"/>
            <p:cNvSpPr/>
            <p:nvPr/>
          </p:nvSpPr>
          <p:spPr>
            <a:xfrm>
              <a:off x="1285852" y="2071678"/>
              <a:ext cx="357190" cy="35719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" name="Oval 4"/>
            <p:cNvSpPr/>
            <p:nvPr/>
          </p:nvSpPr>
          <p:spPr>
            <a:xfrm>
              <a:off x="1285852" y="3071810"/>
              <a:ext cx="357190" cy="35719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6" name="Oval 5"/>
            <p:cNvSpPr/>
            <p:nvPr/>
          </p:nvSpPr>
          <p:spPr>
            <a:xfrm>
              <a:off x="1285852" y="4143380"/>
              <a:ext cx="357190" cy="35719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7" name="Oval 6"/>
            <p:cNvSpPr/>
            <p:nvPr/>
          </p:nvSpPr>
          <p:spPr>
            <a:xfrm>
              <a:off x="3929058" y="2071678"/>
              <a:ext cx="357190" cy="35719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>
                <a:solidFill>
                  <a:srgbClr val="FF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29058" y="3071810"/>
              <a:ext cx="357190" cy="35719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929058" y="4143380"/>
              <a:ext cx="357190" cy="35719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4" idx="6"/>
              <a:endCxn id="8" idx="2"/>
            </p:cNvCxnSpPr>
            <p:nvPr/>
          </p:nvCxnSpPr>
          <p:spPr>
            <a:xfrm>
              <a:off x="1643042" y="2250273"/>
              <a:ext cx="2286016" cy="10001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4" idx="6"/>
              <a:endCxn id="7" idx="2"/>
            </p:cNvCxnSpPr>
            <p:nvPr/>
          </p:nvCxnSpPr>
          <p:spPr>
            <a:xfrm>
              <a:off x="1643042" y="2250273"/>
              <a:ext cx="228601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4" idx="6"/>
              <a:endCxn id="9" idx="2"/>
            </p:cNvCxnSpPr>
            <p:nvPr/>
          </p:nvCxnSpPr>
          <p:spPr>
            <a:xfrm>
              <a:off x="1643042" y="2250273"/>
              <a:ext cx="2286016" cy="20717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7" idx="2"/>
            </p:cNvCxnSpPr>
            <p:nvPr/>
          </p:nvCxnSpPr>
          <p:spPr>
            <a:xfrm flipV="1">
              <a:off x="1643042" y="2250273"/>
              <a:ext cx="2286016" cy="10001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  <a:endCxn id="8" idx="2"/>
            </p:cNvCxnSpPr>
            <p:nvPr/>
          </p:nvCxnSpPr>
          <p:spPr>
            <a:xfrm>
              <a:off x="1643042" y="3250405"/>
              <a:ext cx="228601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5" idx="6"/>
              <a:endCxn id="9" idx="2"/>
            </p:cNvCxnSpPr>
            <p:nvPr/>
          </p:nvCxnSpPr>
          <p:spPr>
            <a:xfrm>
              <a:off x="1643042" y="3250405"/>
              <a:ext cx="2286016" cy="107157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6"/>
              <a:endCxn id="9" idx="2"/>
            </p:cNvCxnSpPr>
            <p:nvPr/>
          </p:nvCxnSpPr>
          <p:spPr>
            <a:xfrm>
              <a:off x="1643042" y="4321975"/>
              <a:ext cx="228601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6" idx="6"/>
              <a:endCxn id="8" idx="2"/>
            </p:cNvCxnSpPr>
            <p:nvPr/>
          </p:nvCxnSpPr>
          <p:spPr>
            <a:xfrm flipV="1">
              <a:off x="1643042" y="3250405"/>
              <a:ext cx="2286016" cy="107157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6"/>
              <a:endCxn id="7" idx="2"/>
            </p:cNvCxnSpPr>
            <p:nvPr/>
          </p:nvCxnSpPr>
          <p:spPr>
            <a:xfrm flipV="1">
              <a:off x="1643042" y="2250273"/>
              <a:ext cx="2286016" cy="20717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285852" y="2059536"/>
              <a:ext cx="42862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fa-IR" baseline="-25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85852" y="3071810"/>
              <a:ext cx="42862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i</a:t>
              </a:r>
              <a:endParaRPr lang="fa-IR" baseline="-25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85852" y="4143380"/>
              <a:ext cx="42862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n</a:t>
              </a:r>
              <a:endParaRPr lang="fa-IR" baseline="-25000" dirty="0"/>
            </a:p>
          </p:txBody>
        </p:sp>
        <p:cxnSp>
          <p:nvCxnSpPr>
            <p:cNvPr id="40" name="Straight Connector 39"/>
            <p:cNvCxnSpPr/>
            <p:nvPr/>
          </p:nvCxnSpPr>
          <p:spPr>
            <a:xfrm rot="5400000">
              <a:off x="1250927" y="2749545"/>
              <a:ext cx="357190" cy="1588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250927" y="3821115"/>
              <a:ext cx="357190" cy="1588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3963982" y="2749545"/>
              <a:ext cx="357190" cy="1588"/>
            </a:xfrm>
            <a:prstGeom prst="line">
              <a:avLst/>
            </a:prstGeom>
            <a:ln w="254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963982" y="3821115"/>
              <a:ext cx="357190" cy="1588"/>
            </a:xfrm>
            <a:prstGeom prst="line">
              <a:avLst/>
            </a:prstGeom>
            <a:ln w="254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929058" y="2071678"/>
              <a:ext cx="42862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y</a:t>
              </a:r>
              <a:r>
                <a:rPr lang="en-US" baseline="-25000" dirty="0"/>
                <a:t>1</a:t>
              </a:r>
              <a:endParaRPr lang="fa-IR" baseline="-25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929058" y="3059668"/>
              <a:ext cx="42862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err="1"/>
                <a:t>y</a:t>
              </a:r>
              <a:r>
                <a:rPr lang="en-US" baseline="-25000" dirty="0" err="1"/>
                <a:t>j</a:t>
              </a:r>
              <a:endParaRPr lang="fa-IR" baseline="-25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29058" y="4131238"/>
              <a:ext cx="42862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err="1"/>
                <a:t>y</a:t>
              </a:r>
              <a:r>
                <a:rPr lang="en-US" baseline="-25000" dirty="0" err="1"/>
                <a:t>m</a:t>
              </a:r>
              <a:endParaRPr lang="fa-IR" baseline="-25000" dirty="0"/>
            </a:p>
          </p:txBody>
        </p:sp>
      </p:grp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86446" y="1784388"/>
            <a:ext cx="1594522" cy="257181"/>
          </a:xfrm>
          <a:prstGeom prst="rect">
            <a:avLst/>
          </a:prstGeom>
          <a:noFill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84190" y="2070140"/>
            <a:ext cx="1616768" cy="290513"/>
          </a:xfrm>
          <a:prstGeom prst="rect">
            <a:avLst/>
          </a:prstGeom>
          <a:noFill/>
        </p:spPr>
      </p:pic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0" y="866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0" y="1057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0" y="1247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0" y="1484784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500562" y="1784388"/>
            <a:ext cx="14287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Input pattern:</a:t>
            </a:r>
            <a:endParaRPr lang="fa-IR" sz="1400" b="1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00562" y="2048115"/>
            <a:ext cx="14287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Output pattern:</a:t>
            </a:r>
            <a:endParaRPr lang="fa-IR" sz="1400" b="1" dirty="0">
              <a:solidFill>
                <a:srgbClr val="0070C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500562" y="2498768"/>
            <a:ext cx="14287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Weight Matrix</a:t>
            </a:r>
            <a:endParaRPr lang="fa-IR" sz="1400" b="1" dirty="0">
              <a:solidFill>
                <a:srgbClr val="C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572000" y="2998834"/>
            <a:ext cx="3137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Activation Function:  </a:t>
            </a:r>
            <a:r>
              <a:rPr lang="en-US" sz="1600" b="1" dirty="0"/>
              <a:t>Sign Function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Output Patterns: </a:t>
            </a:r>
            <a:r>
              <a:rPr lang="en-US" sz="1600" b="1" dirty="0"/>
              <a:t>Bipolar/Binary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21505" y="5548577"/>
            <a:ext cx="75009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Aim</a:t>
            </a:r>
            <a:r>
              <a:rPr lang="en-US" dirty="0"/>
              <a:t>: the weight matrix W is learned in order that for each pair of input-output Patterns:  (s(p),t(p)), (p=1..P),   y  =f(s(p)</a:t>
            </a:r>
            <a:r>
              <a:rPr lang="en-US" baseline="30000" dirty="0"/>
              <a:t>T</a:t>
            </a:r>
            <a:r>
              <a:rPr lang="en-US" dirty="0"/>
              <a:t>W)</a:t>
            </a:r>
            <a:r>
              <a:rPr lang="en-US" dirty="0">
                <a:sym typeface="Wingdings" pitchFamily="2" charset="2"/>
              </a:rPr>
              <a:t>t(p)</a:t>
            </a:r>
            <a:endParaRPr lang="fa-IR" dirty="0"/>
          </a:p>
        </p:txBody>
      </p:sp>
      <p:sp>
        <p:nvSpPr>
          <p:cNvPr id="74" name="TextBox 73"/>
          <p:cNvSpPr txBox="1"/>
          <p:nvPr/>
        </p:nvSpPr>
        <p:spPr>
          <a:xfrm>
            <a:off x="1142976" y="4213280"/>
            <a:ext cx="74295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Auto-Associative Memory </a:t>
            </a:r>
            <a:r>
              <a:rPr lang="en-US" dirty="0"/>
              <a:t>: </a:t>
            </a:r>
            <a:r>
              <a:rPr lang="en-US" sz="1400" dirty="0"/>
              <a:t>the output patterns and the input patterns are the same in the learning phase. However, in the real cases, the input pattern is deformed or disturbed with noise.</a:t>
            </a:r>
            <a:endParaRPr lang="fa-IR" sz="1400" dirty="0"/>
          </a:p>
        </p:txBody>
      </p:sp>
      <p:sp>
        <p:nvSpPr>
          <p:cNvPr id="75" name="Rectangle 74"/>
          <p:cNvSpPr/>
          <p:nvPr/>
        </p:nvSpPr>
        <p:spPr>
          <a:xfrm>
            <a:off x="1108308" y="4813063"/>
            <a:ext cx="6786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Hetro</a:t>
            </a:r>
            <a:r>
              <a:rPr lang="en-US" dirty="0">
                <a:solidFill>
                  <a:srgbClr val="FF0000"/>
                </a:solidFill>
              </a:rPr>
              <a:t>-Associative Memory </a:t>
            </a:r>
            <a:r>
              <a:rPr lang="en-US" dirty="0"/>
              <a:t>: </a:t>
            </a:r>
            <a:r>
              <a:rPr lang="en-US" sz="1400" dirty="0"/>
              <a:t>the output patterns and the input patterns are not the same in learning phase but in real cases the input patterns are deformed or disturbed</a:t>
            </a:r>
            <a:endParaRPr lang="fa-IR" sz="1400" dirty="0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0" y="923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86446" y="2427330"/>
            <a:ext cx="1819275" cy="466725"/>
          </a:xfrm>
          <a:prstGeom prst="rect">
            <a:avLst/>
          </a:prstGeom>
          <a:noFill/>
        </p:spPr>
      </p:pic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0" y="923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08" y="3927528"/>
            <a:ext cx="809625" cy="17145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4777F0-D511-45D0-8D71-2D7BEDF0DE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1680" y="1897920"/>
              <a:ext cx="7215120" cy="4418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4777F0-D511-45D0-8D71-2D7BEDF0DE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5840" y="1834560"/>
                <a:ext cx="7246440" cy="4545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9635CDF-32EA-41A4-B775-094DCDAD3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407"/>
    </mc:Choice>
    <mc:Fallback>
      <p:transition spd="slow" advTm="331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dirty="0"/>
              <a:t>Pattern Association Algorithm by </a:t>
            </a:r>
            <a:r>
              <a:rPr lang="en-US" sz="2400" b="1" dirty="0" err="1">
                <a:solidFill>
                  <a:srgbClr val="00B050"/>
                </a:solidFill>
              </a:rPr>
              <a:t>Hebbian</a:t>
            </a:r>
            <a:r>
              <a:rPr lang="en-US" sz="2400" b="1" dirty="0">
                <a:solidFill>
                  <a:srgbClr val="00B050"/>
                </a:solidFill>
              </a:rPr>
              <a:t> Learning Rule</a:t>
            </a:r>
            <a:endParaRPr lang="fa-IR" sz="24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46" y="1571613"/>
            <a:ext cx="8229600" cy="45005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solidFill>
                  <a:srgbClr val="7030A0"/>
                </a:solidFill>
              </a:rPr>
              <a:t>Step1: </a:t>
            </a:r>
            <a:r>
              <a:rPr lang="en-US" sz="2400" dirty="0"/>
              <a:t>Initialize the weight matrix: </a:t>
            </a:r>
            <a:r>
              <a:rPr lang="en-US" sz="2400" dirty="0" err="1">
                <a:solidFill>
                  <a:srgbClr val="0070C0"/>
                </a:solidFill>
              </a:rPr>
              <a:t>w</a:t>
            </a:r>
            <a:r>
              <a:rPr lang="en-US" sz="2400" baseline="-25000" dirty="0" err="1">
                <a:solidFill>
                  <a:srgbClr val="0070C0"/>
                </a:solidFill>
              </a:rPr>
              <a:t>ij</a:t>
            </a:r>
            <a:r>
              <a:rPr lang="en-US" sz="2400" dirty="0">
                <a:solidFill>
                  <a:srgbClr val="0070C0"/>
                </a:solidFill>
              </a:rPr>
              <a:t>=0 (</a:t>
            </a:r>
            <a:r>
              <a:rPr lang="en-US" sz="2400" dirty="0" err="1">
                <a:solidFill>
                  <a:srgbClr val="0070C0"/>
                </a:solidFill>
              </a:rPr>
              <a:t>i</a:t>
            </a:r>
            <a:r>
              <a:rPr lang="en-US" sz="2400" dirty="0">
                <a:solidFill>
                  <a:srgbClr val="0070C0"/>
                </a:solidFill>
              </a:rPr>
              <a:t>=1..n, j=1…m)</a:t>
            </a:r>
          </a:p>
          <a:p>
            <a:pPr>
              <a:buNone/>
            </a:pPr>
            <a:r>
              <a:rPr lang="en-US" sz="2000" dirty="0">
                <a:solidFill>
                  <a:srgbClr val="7030A0"/>
                </a:solidFill>
              </a:rPr>
              <a:t>Step2: </a:t>
            </a:r>
            <a:r>
              <a:rPr lang="en-US" sz="2400" dirty="0"/>
              <a:t>For each input-output pair ({s(p),t(p)}, p=1,2,….,P) do following steps:          </a:t>
            </a:r>
            <a:r>
              <a:rPr lang="en-US" sz="1600" b="1" i="1" dirty="0" err="1">
                <a:solidFill>
                  <a:srgbClr val="FF0000"/>
                </a:solidFill>
              </a:rPr>
              <a:t>s</a:t>
            </a:r>
            <a:r>
              <a:rPr lang="en-US" sz="1600" b="1" baseline="30000" dirty="0" err="1">
                <a:solidFill>
                  <a:srgbClr val="FF0000"/>
                </a:solidFill>
              </a:rPr>
              <a:t>T</a:t>
            </a:r>
            <a:r>
              <a:rPr lang="en-US" sz="1600" dirty="0">
                <a:solidFill>
                  <a:srgbClr val="FF0000"/>
                </a:solidFill>
              </a:rPr>
              <a:t>=[</a:t>
            </a:r>
            <a:r>
              <a:rPr lang="en-US" sz="1600" i="1" dirty="0">
                <a:solidFill>
                  <a:srgbClr val="FF0000"/>
                </a:solidFill>
              </a:rPr>
              <a:t>s</a:t>
            </a:r>
            <a:r>
              <a:rPr lang="en-US" sz="1600" baseline="-250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FF0000"/>
                </a:solidFill>
              </a:rPr>
              <a:t> …</a:t>
            </a:r>
            <a:r>
              <a:rPr lang="en-US" sz="1600" i="1" dirty="0" err="1">
                <a:solidFill>
                  <a:srgbClr val="FF0000"/>
                </a:solidFill>
              </a:rPr>
              <a:t>s</a:t>
            </a:r>
            <a:r>
              <a:rPr lang="en-US" sz="1600" baseline="-25000" dirty="0" err="1">
                <a:solidFill>
                  <a:srgbClr val="FF0000"/>
                </a:solidFill>
              </a:rPr>
              <a:t>i</a:t>
            </a:r>
            <a:r>
              <a:rPr lang="en-US" sz="1600" dirty="0">
                <a:solidFill>
                  <a:srgbClr val="FF0000"/>
                </a:solidFill>
              </a:rPr>
              <a:t>…</a:t>
            </a:r>
            <a:r>
              <a:rPr lang="en-US" sz="1600" i="1" dirty="0" err="1">
                <a:solidFill>
                  <a:srgbClr val="FF0000"/>
                </a:solidFill>
              </a:rPr>
              <a:t>s</a:t>
            </a:r>
            <a:r>
              <a:rPr lang="en-US" sz="1600" baseline="-25000" dirty="0" err="1">
                <a:solidFill>
                  <a:srgbClr val="FF0000"/>
                </a:solidFill>
              </a:rPr>
              <a:t>n</a:t>
            </a:r>
            <a:r>
              <a:rPr lang="en-US" sz="1600" dirty="0">
                <a:solidFill>
                  <a:srgbClr val="FF0000"/>
                </a:solidFill>
              </a:rPr>
              <a:t>]            </a:t>
            </a:r>
            <a:r>
              <a:rPr lang="en-US" sz="1600" b="1" i="1" dirty="0" err="1">
                <a:solidFill>
                  <a:srgbClr val="FF0000"/>
                </a:solidFill>
              </a:rPr>
              <a:t>t</a:t>
            </a:r>
            <a:r>
              <a:rPr lang="en-US" sz="1600" b="1" baseline="30000" dirty="0" err="1">
                <a:solidFill>
                  <a:srgbClr val="FF0000"/>
                </a:solidFill>
              </a:rPr>
              <a:t>T</a:t>
            </a:r>
            <a:r>
              <a:rPr lang="en-US" sz="1600" dirty="0">
                <a:solidFill>
                  <a:srgbClr val="FF0000"/>
                </a:solidFill>
              </a:rPr>
              <a:t>=[</a:t>
            </a:r>
            <a:r>
              <a:rPr lang="en-US" sz="1600" i="1" dirty="0">
                <a:solidFill>
                  <a:srgbClr val="FF0000"/>
                </a:solidFill>
              </a:rPr>
              <a:t>t</a:t>
            </a:r>
            <a:r>
              <a:rPr lang="en-US" sz="1600" baseline="-250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FF0000"/>
                </a:solidFill>
              </a:rPr>
              <a:t>….</a:t>
            </a:r>
            <a:r>
              <a:rPr lang="en-US" sz="1600" i="1" dirty="0" err="1">
                <a:solidFill>
                  <a:srgbClr val="FF0000"/>
                </a:solidFill>
              </a:rPr>
              <a:t>t</a:t>
            </a:r>
            <a:r>
              <a:rPr lang="en-US" sz="1600" baseline="-25000" dirty="0" err="1">
                <a:solidFill>
                  <a:srgbClr val="FF0000"/>
                </a:solidFill>
              </a:rPr>
              <a:t>j</a:t>
            </a:r>
            <a:r>
              <a:rPr lang="en-US" sz="1600" dirty="0">
                <a:solidFill>
                  <a:srgbClr val="FF0000"/>
                </a:solidFill>
              </a:rPr>
              <a:t>….</a:t>
            </a:r>
            <a:r>
              <a:rPr lang="en-US" sz="1600" i="1" dirty="0">
                <a:solidFill>
                  <a:srgbClr val="FF0000"/>
                </a:solidFill>
              </a:rPr>
              <a:t>t</a:t>
            </a:r>
            <a:r>
              <a:rPr lang="en-US" sz="1600" baseline="-25000" dirty="0">
                <a:solidFill>
                  <a:srgbClr val="FF0000"/>
                </a:solidFill>
              </a:rPr>
              <a:t>m</a:t>
            </a:r>
            <a:r>
              <a:rPr lang="en-US" sz="1600" dirty="0">
                <a:solidFill>
                  <a:srgbClr val="FF0000"/>
                </a:solidFill>
              </a:rPr>
              <a:t>]</a:t>
            </a:r>
          </a:p>
          <a:p>
            <a:pPr>
              <a:buNone/>
            </a:pPr>
            <a:r>
              <a:rPr lang="en-US" sz="2000" dirty="0">
                <a:solidFill>
                  <a:srgbClr val="00B0F0"/>
                </a:solidFill>
              </a:rPr>
              <a:t>Step3</a:t>
            </a:r>
            <a:r>
              <a:rPr lang="en-US" sz="2000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=1…n    </a:t>
            </a:r>
            <a:r>
              <a:rPr lang="en-US" sz="2400" dirty="0" err="1"/>
              <a:t>s</a:t>
            </a:r>
            <a:r>
              <a:rPr lang="en-US" sz="2400" baseline="-25000" dirty="0" err="1"/>
              <a:t>i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x</a:t>
            </a:r>
            <a:r>
              <a:rPr lang="en-US" sz="2400" baseline="-25000" dirty="0"/>
              <a:t>i</a:t>
            </a:r>
          </a:p>
          <a:p>
            <a:pPr>
              <a:buNone/>
            </a:pPr>
            <a:r>
              <a:rPr lang="en-US" sz="2000" dirty="0">
                <a:solidFill>
                  <a:srgbClr val="00B0F0"/>
                </a:solidFill>
              </a:rPr>
              <a:t>Step4</a:t>
            </a:r>
            <a:r>
              <a:rPr lang="en-US" sz="2000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For j=1…m   </a:t>
            </a:r>
            <a:r>
              <a:rPr lang="en-US" sz="2400" dirty="0" err="1"/>
              <a:t>t</a:t>
            </a:r>
            <a:r>
              <a:rPr lang="en-US" sz="2400" baseline="-25000" dirty="0" err="1"/>
              <a:t>j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 err="1"/>
              <a:t>y</a:t>
            </a:r>
            <a:r>
              <a:rPr lang="en-US" sz="2400" baseline="-25000" dirty="0" err="1"/>
              <a:t>j</a:t>
            </a:r>
            <a:endParaRPr lang="en-US" sz="2400" baseline="-25000" dirty="0"/>
          </a:p>
          <a:p>
            <a:pPr>
              <a:buNone/>
            </a:pPr>
            <a:r>
              <a:rPr lang="en-US" sz="2000" dirty="0">
                <a:solidFill>
                  <a:srgbClr val="00B0F0"/>
                </a:solidFill>
              </a:rPr>
              <a:t>Step5</a:t>
            </a:r>
            <a:r>
              <a:rPr lang="en-US" sz="2000" dirty="0">
                <a:solidFill>
                  <a:srgbClr val="0070C0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w</a:t>
            </a:r>
            <a:r>
              <a:rPr lang="en-US" sz="2400" baseline="-25000" dirty="0" err="1"/>
              <a:t>ij</a:t>
            </a:r>
            <a:r>
              <a:rPr lang="en-US" sz="2400" baseline="30000" dirty="0"/>
              <a:t>+</a:t>
            </a:r>
            <a:r>
              <a:rPr lang="en-US" sz="2400" baseline="-25000" dirty="0"/>
              <a:t> </a:t>
            </a:r>
            <a:r>
              <a:rPr lang="en-US" sz="2400" dirty="0"/>
              <a:t>:=</a:t>
            </a:r>
            <a:r>
              <a:rPr lang="en-US" sz="2400" dirty="0" err="1"/>
              <a:t>w</a:t>
            </a:r>
            <a:r>
              <a:rPr lang="en-US" sz="2400" baseline="-25000" dirty="0" err="1"/>
              <a:t>ij</a:t>
            </a:r>
            <a:r>
              <a:rPr lang="en-US" sz="2400" baseline="30000" dirty="0"/>
              <a:t>-</a:t>
            </a:r>
            <a:r>
              <a:rPr lang="en-US" sz="2400" dirty="0"/>
              <a:t>+</a:t>
            </a:r>
            <a:r>
              <a:rPr lang="en-US" sz="2400" dirty="0" err="1"/>
              <a:t>x</a:t>
            </a:r>
            <a:r>
              <a:rPr lang="en-US" sz="2400" baseline="-25000" dirty="0" err="1"/>
              <a:t>i</a:t>
            </a:r>
            <a:r>
              <a:rPr lang="en-US" sz="2400" dirty="0" err="1"/>
              <a:t>y</a:t>
            </a:r>
            <a:r>
              <a:rPr lang="en-US" sz="2400" baseline="-25000" dirty="0" err="1"/>
              <a:t>j</a:t>
            </a:r>
            <a:r>
              <a:rPr lang="en-US" sz="2400" baseline="-25000" dirty="0"/>
              <a:t> </a:t>
            </a:r>
          </a:p>
          <a:p>
            <a:pPr>
              <a:buNone/>
            </a:pPr>
            <a:r>
              <a:rPr lang="en-US" sz="2400" b="1" baseline="-25000" dirty="0">
                <a:solidFill>
                  <a:srgbClr val="FF0000"/>
                </a:solidFill>
              </a:rPr>
              <a:t>End</a:t>
            </a:r>
          </a:p>
          <a:p>
            <a:pPr>
              <a:buNone/>
            </a:pPr>
            <a:endParaRPr lang="en-US" sz="2400" b="1" baseline="-25000" dirty="0"/>
          </a:p>
          <a:p>
            <a:pPr>
              <a:buNone/>
            </a:pPr>
            <a:r>
              <a:rPr lang="en-US" sz="1600" b="1" dirty="0">
                <a:solidFill>
                  <a:srgbClr val="00B050"/>
                </a:solidFill>
              </a:rPr>
              <a:t>*It can be shown that </a:t>
            </a:r>
            <a:r>
              <a:rPr lang="en-US" sz="1600" b="1" dirty="0">
                <a:solidFill>
                  <a:srgbClr val="0070C0"/>
                </a:solidFill>
              </a:rPr>
              <a:t>the weight matrix is sum of the outer-products of input –output patterns: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fa-IR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666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00496" y="5143512"/>
            <a:ext cx="1741126" cy="752521"/>
          </a:xfrm>
          <a:prstGeom prst="rect">
            <a:avLst/>
          </a:prstGeom>
          <a:noFill/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CCC8F7-6917-4A26-9666-055A249B71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4760" y="1786320"/>
              <a:ext cx="4424760" cy="4170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CCC8F7-6917-4A26-9666-055A249B71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920" y="1722960"/>
                <a:ext cx="4456080" cy="4297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127C8A-DE89-4A1B-9E4C-E9104C4C2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367"/>
    </mc:Choice>
    <mc:Fallback>
      <p:transition spd="slow" advTm="251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8186766" cy="928694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/>
              <a:t>Sufficient Conditions for Pattern Association </a:t>
            </a:r>
            <a:br>
              <a:rPr lang="en-US" sz="2400" dirty="0"/>
            </a:br>
            <a:r>
              <a:rPr lang="en-US" sz="2400" dirty="0"/>
              <a:t>by </a:t>
            </a:r>
            <a:r>
              <a:rPr lang="en-US" sz="2400" dirty="0" err="1">
                <a:solidFill>
                  <a:srgbClr val="00B050"/>
                </a:solidFill>
              </a:rPr>
              <a:t>Hebbian</a:t>
            </a:r>
            <a:r>
              <a:rPr lang="en-US" sz="2400" dirty="0">
                <a:solidFill>
                  <a:srgbClr val="00B050"/>
                </a:solidFill>
              </a:rPr>
              <a:t> learning rule</a:t>
            </a:r>
            <a:endParaRPr lang="fa-IR" sz="24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rgbClr val="00B050"/>
                </a:solidFill>
              </a:rPr>
              <a:t>If all input patterns are orthogonal together </a:t>
            </a:r>
            <a:r>
              <a:rPr lang="en-US" sz="1800" dirty="0">
                <a:solidFill>
                  <a:srgbClr val="0070C0"/>
                </a:solidFill>
              </a:rPr>
              <a:t>then their target patterns will be associated by the network 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1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1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If </a:t>
            </a:r>
            <a:r>
              <a:rPr lang="en-US" sz="1800" dirty="0">
                <a:solidFill>
                  <a:srgbClr val="FF0000"/>
                </a:solidFill>
              </a:rPr>
              <a:t>(1)</a:t>
            </a:r>
            <a:r>
              <a:rPr lang="en-US" sz="1800" dirty="0">
                <a:solidFill>
                  <a:srgbClr val="0070C0"/>
                </a:solidFill>
              </a:rPr>
              <a:t> each pair of input patterns, which have different target patterns, are orthogonal  together and </a:t>
            </a:r>
            <a:r>
              <a:rPr lang="en-US" sz="1800" dirty="0">
                <a:solidFill>
                  <a:srgbClr val="FF0000"/>
                </a:solidFill>
              </a:rPr>
              <a:t>(2)</a:t>
            </a:r>
            <a:r>
              <a:rPr lang="en-US" sz="1800" dirty="0">
                <a:solidFill>
                  <a:srgbClr val="0070C0"/>
                </a:solidFill>
              </a:rPr>
              <a:t> inner product of each pair of input patterns, which have the same target patterns, is positive</a:t>
            </a:r>
            <a:r>
              <a:rPr lang="en-US" sz="1800" dirty="0">
                <a:solidFill>
                  <a:schemeClr val="tx1"/>
                </a:solidFill>
              </a:rPr>
              <a:t>, then their target patterns will be associated by the network :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1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2285992"/>
            <a:ext cx="6841345" cy="242888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2643182"/>
            <a:ext cx="1971675" cy="171450"/>
          </a:xfrm>
          <a:prstGeom prst="rect">
            <a:avLst/>
          </a:prstGeom>
          <a:noFill/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962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0" y="781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1514475" cy="171450"/>
          </a:xfrm>
          <a:prstGeom prst="rect">
            <a:avLst/>
          </a:prstGeom>
          <a:noFill/>
        </p:spPr>
      </p:pic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1514475" cy="171450"/>
          </a:xfrm>
          <a:prstGeom prst="rect">
            <a:avLst/>
          </a:prstGeom>
          <a:noFill/>
        </p:spPr>
      </p:pic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1514475" cy="171450"/>
          </a:xfrm>
          <a:prstGeom prst="rect">
            <a:avLst/>
          </a:prstGeom>
          <a:noFill/>
        </p:spPr>
      </p:pic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942975"/>
            <a:ext cx="1028700" cy="161925"/>
          </a:xfrm>
          <a:prstGeom prst="rect">
            <a:avLst/>
          </a:prstGeom>
          <a:noFill/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14612" y="4643446"/>
            <a:ext cx="3733808" cy="233363"/>
          </a:xfrm>
          <a:prstGeom prst="rect">
            <a:avLst/>
          </a:prstGeom>
          <a:noFill/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57488" y="5429264"/>
            <a:ext cx="3335348" cy="314326"/>
          </a:xfrm>
          <a:prstGeom prst="rect">
            <a:avLst/>
          </a:prstGeom>
          <a:noFill/>
        </p:spPr>
      </p:pic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0" y="1104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0" y="1266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0" y="1438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0" y="1609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79" name="Rectangle 3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10278" name="Picture 38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100" y="4654161"/>
            <a:ext cx="1571636" cy="222648"/>
          </a:xfrm>
          <a:prstGeom prst="rect">
            <a:avLst/>
          </a:prstGeom>
          <a:noFill/>
        </p:spPr>
      </p:pic>
      <p:sp>
        <p:nvSpPr>
          <p:cNvPr id="10280" name="Rectangle 40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95581" y="4929198"/>
            <a:ext cx="3805245" cy="242888"/>
          </a:xfrm>
          <a:prstGeom prst="rect">
            <a:avLst/>
          </a:prstGeom>
          <a:noFill/>
        </p:spPr>
      </p:pic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CC9B1E-6ACC-4D6A-8549-1BE78C82F1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200" y="1826280"/>
              <a:ext cx="6529680" cy="2982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CC9B1E-6ACC-4D6A-8549-1BE78C82F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360" y="1762920"/>
                <a:ext cx="6561000" cy="31093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439740D-ADC3-4431-93D0-8985F0015E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064"/>
    </mc:Choice>
    <mc:Fallback>
      <p:transition spd="slow" advTm="227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57676" cy="72547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Input Pattern with disturbance</a:t>
            </a:r>
            <a:endParaRPr lang="fa-IR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000108"/>
            <a:ext cx="8229600" cy="5286412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If the input pattern s(p) is added by a disturbance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70C0"/>
                </a:solidFill>
              </a:rPr>
              <a:t>Then the output pattern is computed as follows: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70C0"/>
                </a:solidFill>
              </a:rPr>
              <a:t>where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To associate true output patter it is enough: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r>
              <a:rPr lang="en-US" sz="1600" b="1" dirty="0">
                <a:solidFill>
                  <a:srgbClr val="00B050"/>
                </a:solidFill>
              </a:rPr>
              <a:t>A sufficient condition for output-disturbance can be computed as follows: </a:t>
            </a:r>
          </a:p>
          <a:p>
            <a:pPr>
              <a:buNone/>
            </a:pPr>
            <a:r>
              <a:rPr lang="en-US" sz="1800" dirty="0"/>
              <a:t> 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7030A0"/>
                </a:solidFill>
              </a:rPr>
              <a:t>A </a:t>
            </a:r>
            <a:r>
              <a:rPr lang="en-US" sz="1800" b="1" dirty="0">
                <a:solidFill>
                  <a:srgbClr val="7030A0"/>
                </a:solidFill>
              </a:rPr>
              <a:t>sufficient condition for input-disturbance can be computed as follows </a:t>
            </a:r>
            <a:r>
              <a:rPr lang="en-US" sz="1800" dirty="0">
                <a:solidFill>
                  <a:srgbClr val="7030A0"/>
                </a:solidFill>
              </a:rPr>
              <a:t>: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As a result: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endParaRPr lang="fa-IR" sz="18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752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2976" y="1500174"/>
            <a:ext cx="1914525" cy="171450"/>
          </a:xfrm>
          <a:prstGeom prst="rect">
            <a:avLst/>
          </a:prstGeom>
          <a:noFill/>
        </p:spPr>
      </p:pic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43042" y="2214554"/>
            <a:ext cx="742950" cy="171450"/>
          </a:xfrm>
          <a:prstGeom prst="rect">
            <a:avLst/>
          </a:prstGeom>
          <a:noFill/>
        </p:spPr>
      </p:pic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71604" y="2714620"/>
            <a:ext cx="3810000" cy="295275"/>
          </a:xfrm>
          <a:prstGeom prst="rect">
            <a:avLst/>
          </a:prstGeom>
          <a:noFill/>
        </p:spPr>
      </p:pic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0" y="752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38" name="Rectangle 22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9242" name="Picture 26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4414" y="3429000"/>
            <a:ext cx="1571625" cy="190500"/>
          </a:xfrm>
          <a:prstGeom prst="rect">
            <a:avLst/>
          </a:prstGeom>
          <a:noFill/>
        </p:spPr>
      </p:pic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0" y="809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50" name="Rectangle 34"/>
          <p:cNvSpPr>
            <a:spLocks noChangeArrowheads="1"/>
          </p:cNvSpPr>
          <p:nvPr/>
        </p:nvSpPr>
        <p:spPr bwMode="auto">
          <a:xfrm>
            <a:off x="0" y="638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5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53" name="Rectangle 37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55" name="Rectangle 3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56" name="Rectangle 40"/>
          <p:cNvSpPr>
            <a:spLocks noChangeArrowheads="1"/>
          </p:cNvSpPr>
          <p:nvPr/>
        </p:nvSpPr>
        <p:spPr bwMode="auto">
          <a:xfrm>
            <a:off x="0" y="638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58" name="Rectangle 4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59" name="Rectangle 43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61" name="Rectangle 4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62" name="Rectangle 46"/>
          <p:cNvSpPr>
            <a:spLocks noChangeArrowheads="1"/>
          </p:cNvSpPr>
          <p:nvPr/>
        </p:nvSpPr>
        <p:spPr bwMode="auto">
          <a:xfrm>
            <a:off x="0" y="838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74" name="Rectangle 5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75" name="Rectangle 59"/>
          <p:cNvSpPr>
            <a:spLocks noChangeArrowheads="1"/>
          </p:cNvSpPr>
          <p:nvPr/>
        </p:nvSpPr>
        <p:spPr bwMode="auto">
          <a:xfrm>
            <a:off x="0" y="638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79" name="Rectangle 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81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83" name="Rectangle 6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85" name="Rectangle 6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86" name="Rectangle 70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88" name="Rectangle 7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9289" name="Rectangle 73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704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4414" y="3714752"/>
            <a:ext cx="3238500" cy="190500"/>
          </a:xfrm>
          <a:prstGeom prst="rect">
            <a:avLst/>
          </a:prstGeom>
          <a:noFill/>
        </p:spPr>
      </p:pic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71736" y="4357694"/>
            <a:ext cx="1362075" cy="247650"/>
          </a:xfrm>
          <a:prstGeom prst="rect">
            <a:avLst/>
          </a:prstGeom>
          <a:noFill/>
        </p:spPr>
      </p:pic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0" y="704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0" y="962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0" y="962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0" y="962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2558" name="Rectangle 30"/>
          <p:cNvSpPr>
            <a:spLocks noChangeArrowheads="1"/>
          </p:cNvSpPr>
          <p:nvPr/>
        </p:nvSpPr>
        <p:spPr bwMode="auto">
          <a:xfrm>
            <a:off x="0" y="962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60" name="Rectangle 3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2561" name="Rectangle 33"/>
          <p:cNvSpPr>
            <a:spLocks noChangeArrowheads="1"/>
          </p:cNvSpPr>
          <p:nvPr/>
        </p:nvSpPr>
        <p:spPr bwMode="auto">
          <a:xfrm>
            <a:off x="0" y="923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63" name="Rectangle 3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2564" name="Rectangle 36"/>
          <p:cNvSpPr>
            <a:spLocks noChangeArrowheads="1"/>
          </p:cNvSpPr>
          <p:nvPr/>
        </p:nvSpPr>
        <p:spPr bwMode="auto">
          <a:xfrm>
            <a:off x="0" y="923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66" name="Rectangle 3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22565" name="Picture 37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57488" y="5072074"/>
            <a:ext cx="1466850" cy="466725"/>
          </a:xfrm>
          <a:prstGeom prst="rect">
            <a:avLst/>
          </a:prstGeom>
          <a:noFill/>
        </p:spPr>
      </p:pic>
      <p:sp>
        <p:nvSpPr>
          <p:cNvPr id="22567" name="Rectangle 39"/>
          <p:cNvSpPr>
            <a:spLocks noChangeArrowheads="1"/>
          </p:cNvSpPr>
          <p:nvPr/>
        </p:nvSpPr>
        <p:spPr bwMode="auto">
          <a:xfrm>
            <a:off x="0" y="923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69" name="Rectangle 4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22570" name="Rectangle 42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572" name="Rectangle 4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22571" name="Picture 43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43174" y="5929330"/>
            <a:ext cx="3209925" cy="171450"/>
          </a:xfrm>
          <a:prstGeom prst="rect">
            <a:avLst/>
          </a:prstGeom>
          <a:noFill/>
        </p:spPr>
      </p:pic>
      <p:sp>
        <p:nvSpPr>
          <p:cNvPr id="22573" name="Rectangle 45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6AC056-E6FA-4A36-ACD8-99B012AD11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6920" y="1555200"/>
              <a:ext cx="3866760" cy="4314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6AC056-E6FA-4A36-ACD8-99B012AD11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1080" y="1491840"/>
                <a:ext cx="3898080" cy="44413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569D5E1-36B3-4477-82D9-15E854B265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962"/>
    </mc:Choice>
    <mc:Fallback>
      <p:transition spd="slow" advTm="290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85908" cy="72547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Example(1)</a:t>
            </a:r>
            <a:endParaRPr lang="fa-IR" sz="2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142984"/>
            <a:ext cx="8286808" cy="50006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/>
              <a:t>P=4</a:t>
            </a:r>
          </a:p>
          <a:p>
            <a:pPr>
              <a:buNone/>
            </a:pPr>
            <a:r>
              <a:rPr lang="en-US" sz="2000" dirty="0"/>
              <a:t>S(1)</a:t>
            </a:r>
            <a:r>
              <a:rPr lang="en-US" sz="2000" baseline="30000" dirty="0"/>
              <a:t>T</a:t>
            </a:r>
            <a:r>
              <a:rPr lang="en-US" sz="2000" dirty="0"/>
              <a:t>=[1 0 0 0]</a:t>
            </a:r>
            <a:r>
              <a:rPr lang="en-US" sz="2000" dirty="0">
                <a:sym typeface="Wingdings" pitchFamily="2" charset="2"/>
              </a:rPr>
              <a:t>t(1)</a:t>
            </a:r>
            <a:r>
              <a:rPr lang="en-US" sz="2000" baseline="30000" dirty="0">
                <a:sym typeface="Wingdings" pitchFamily="2" charset="2"/>
              </a:rPr>
              <a:t>T</a:t>
            </a:r>
            <a:r>
              <a:rPr lang="en-US" sz="2000" dirty="0">
                <a:sym typeface="Wingdings" pitchFamily="2" charset="2"/>
              </a:rPr>
              <a:t>=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[1 0]</a:t>
            </a:r>
          </a:p>
          <a:p>
            <a:pPr>
              <a:buNone/>
            </a:pPr>
            <a:r>
              <a:rPr lang="en-US" sz="2000" dirty="0"/>
              <a:t>S(2)</a:t>
            </a:r>
            <a:r>
              <a:rPr lang="en-US" sz="2000" baseline="30000" dirty="0"/>
              <a:t>T</a:t>
            </a:r>
            <a:r>
              <a:rPr lang="en-US" sz="2000" dirty="0"/>
              <a:t>=[1 1 0 0]</a:t>
            </a:r>
            <a:r>
              <a:rPr lang="en-US" sz="2000" dirty="0">
                <a:sym typeface="Wingdings" pitchFamily="2" charset="2"/>
              </a:rPr>
              <a:t>t(2)</a:t>
            </a:r>
            <a:r>
              <a:rPr lang="en-US" sz="2000" baseline="30000" dirty="0">
                <a:sym typeface="Wingdings" pitchFamily="2" charset="2"/>
              </a:rPr>
              <a:t>T</a:t>
            </a:r>
            <a:r>
              <a:rPr lang="en-US" sz="2000" dirty="0">
                <a:sym typeface="Wingdings" pitchFamily="2" charset="2"/>
              </a:rPr>
              <a:t>=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[1 0]</a:t>
            </a:r>
          </a:p>
          <a:p>
            <a:pPr>
              <a:buNone/>
            </a:pPr>
            <a:r>
              <a:rPr lang="en-US" sz="2000" dirty="0"/>
              <a:t>S(3)</a:t>
            </a:r>
            <a:r>
              <a:rPr lang="en-US" sz="2000" baseline="30000" dirty="0"/>
              <a:t>T</a:t>
            </a:r>
            <a:r>
              <a:rPr lang="en-US" sz="2000" dirty="0"/>
              <a:t>=[0 0 0 1]</a:t>
            </a:r>
            <a:r>
              <a:rPr lang="en-US" sz="2000" dirty="0">
                <a:sym typeface="Wingdings" pitchFamily="2" charset="2"/>
              </a:rPr>
              <a:t>t(3)</a:t>
            </a:r>
            <a:r>
              <a:rPr lang="en-US" sz="2000" baseline="30000" dirty="0">
                <a:sym typeface="Wingdings" pitchFamily="2" charset="2"/>
              </a:rPr>
              <a:t>T</a:t>
            </a:r>
            <a:r>
              <a:rPr lang="en-US" sz="2000" dirty="0">
                <a:sym typeface="Wingdings" pitchFamily="2" charset="2"/>
              </a:rPr>
              <a:t>=</a:t>
            </a:r>
            <a:r>
              <a:rPr lang="en-US" sz="2000" dirty="0">
                <a:solidFill>
                  <a:srgbClr val="00B050"/>
                </a:solidFill>
                <a:sym typeface="Wingdings" pitchFamily="2" charset="2"/>
              </a:rPr>
              <a:t>[0 1]</a:t>
            </a:r>
            <a:endParaRPr lang="fa-IR" sz="2000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sz="2000" dirty="0"/>
              <a:t>S(4)</a:t>
            </a:r>
            <a:r>
              <a:rPr lang="en-US" sz="2000" baseline="30000" dirty="0"/>
              <a:t>T</a:t>
            </a:r>
            <a:r>
              <a:rPr lang="en-US" sz="2000" dirty="0"/>
              <a:t>=[0 0 1 1]</a:t>
            </a:r>
            <a:r>
              <a:rPr lang="en-US" sz="2000" dirty="0">
                <a:sym typeface="Wingdings" pitchFamily="2" charset="2"/>
              </a:rPr>
              <a:t>t(4)</a:t>
            </a:r>
            <a:r>
              <a:rPr lang="en-US" sz="2000" baseline="30000" dirty="0">
                <a:sym typeface="Wingdings" pitchFamily="2" charset="2"/>
              </a:rPr>
              <a:t>T</a:t>
            </a:r>
            <a:r>
              <a:rPr lang="en-US" sz="2000" dirty="0">
                <a:sym typeface="Wingdings" pitchFamily="2" charset="2"/>
              </a:rPr>
              <a:t>=</a:t>
            </a:r>
            <a:r>
              <a:rPr lang="en-US" sz="2000" dirty="0">
                <a:solidFill>
                  <a:srgbClr val="00B050"/>
                </a:solidFill>
                <a:sym typeface="Wingdings" pitchFamily="2" charset="2"/>
              </a:rPr>
              <a:t>[0 1]</a:t>
            </a:r>
          </a:p>
          <a:p>
            <a:pPr>
              <a:buNone/>
            </a:pPr>
            <a:endParaRPr lang="fa-IR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5500694" y="2071678"/>
            <a:ext cx="1744455" cy="1226588"/>
            <a:chOff x="4143372" y="1857364"/>
            <a:chExt cx="1744455" cy="1226588"/>
          </a:xfrm>
        </p:grpSpPr>
        <p:sp>
          <p:nvSpPr>
            <p:cNvPr id="6" name="Oval 5"/>
            <p:cNvSpPr/>
            <p:nvPr/>
          </p:nvSpPr>
          <p:spPr>
            <a:xfrm>
              <a:off x="4286248" y="1857364"/>
              <a:ext cx="214314" cy="21431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7" name="Oval 6"/>
            <p:cNvSpPr/>
            <p:nvPr/>
          </p:nvSpPr>
          <p:spPr>
            <a:xfrm>
              <a:off x="4286248" y="2071678"/>
              <a:ext cx="214314" cy="21431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8" name="Oval 7"/>
            <p:cNvSpPr/>
            <p:nvPr/>
          </p:nvSpPr>
          <p:spPr>
            <a:xfrm>
              <a:off x="4286248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9" name="Oval 8"/>
            <p:cNvSpPr/>
            <p:nvPr/>
          </p:nvSpPr>
          <p:spPr>
            <a:xfrm>
              <a:off x="4286248" y="2500306"/>
              <a:ext cx="214314" cy="21431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10" name="Oval 9"/>
            <p:cNvSpPr/>
            <p:nvPr/>
          </p:nvSpPr>
          <p:spPr>
            <a:xfrm>
              <a:off x="5429256" y="2071678"/>
              <a:ext cx="214314" cy="21431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11" name="Oval 10"/>
            <p:cNvSpPr/>
            <p:nvPr/>
          </p:nvSpPr>
          <p:spPr>
            <a:xfrm>
              <a:off x="5429256" y="2285992"/>
              <a:ext cx="214314" cy="21431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cxnSp>
          <p:nvCxnSpPr>
            <p:cNvPr id="13" name="Straight Arrow Connector 12"/>
            <p:cNvCxnSpPr>
              <a:stCxn id="6" idx="6"/>
              <a:endCxn id="10" idx="2"/>
            </p:cNvCxnSpPr>
            <p:nvPr/>
          </p:nvCxnSpPr>
          <p:spPr>
            <a:xfrm>
              <a:off x="4500562" y="1964521"/>
              <a:ext cx="928694" cy="2143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6"/>
              <a:endCxn id="11" idx="2"/>
            </p:cNvCxnSpPr>
            <p:nvPr/>
          </p:nvCxnSpPr>
          <p:spPr>
            <a:xfrm>
              <a:off x="4500562" y="1964521"/>
              <a:ext cx="928694" cy="4286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6"/>
              <a:endCxn id="10" idx="2"/>
            </p:cNvCxnSpPr>
            <p:nvPr/>
          </p:nvCxnSpPr>
          <p:spPr>
            <a:xfrm>
              <a:off x="4500562" y="2178835"/>
              <a:ext cx="92869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6"/>
              <a:endCxn id="11" idx="2"/>
            </p:cNvCxnSpPr>
            <p:nvPr/>
          </p:nvCxnSpPr>
          <p:spPr>
            <a:xfrm>
              <a:off x="4500562" y="2178835"/>
              <a:ext cx="928694" cy="2143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6"/>
              <a:endCxn id="10" idx="2"/>
            </p:cNvCxnSpPr>
            <p:nvPr/>
          </p:nvCxnSpPr>
          <p:spPr>
            <a:xfrm flipV="1">
              <a:off x="4500562" y="2178835"/>
              <a:ext cx="928694" cy="4286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6"/>
              <a:endCxn id="10" idx="2"/>
            </p:cNvCxnSpPr>
            <p:nvPr/>
          </p:nvCxnSpPr>
          <p:spPr>
            <a:xfrm flipV="1">
              <a:off x="4500562" y="2178835"/>
              <a:ext cx="928694" cy="2143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8" idx="6"/>
              <a:endCxn id="11" idx="2"/>
            </p:cNvCxnSpPr>
            <p:nvPr/>
          </p:nvCxnSpPr>
          <p:spPr>
            <a:xfrm>
              <a:off x="4500562" y="2393149"/>
              <a:ext cx="92869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9" idx="6"/>
              <a:endCxn id="11" idx="2"/>
            </p:cNvCxnSpPr>
            <p:nvPr/>
          </p:nvCxnSpPr>
          <p:spPr>
            <a:xfrm flipV="1">
              <a:off x="4500562" y="2393149"/>
              <a:ext cx="928694" cy="2143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143372" y="2714620"/>
              <a:ext cx="5389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n=4</a:t>
              </a:r>
              <a:endParaRPr lang="fa-IR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86380" y="2500306"/>
              <a:ext cx="60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m=2</a:t>
              </a:r>
              <a:endParaRPr lang="fa-IR" dirty="0"/>
            </a:p>
          </p:txBody>
        </p:sp>
      </p:grp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00760" y="1643050"/>
            <a:ext cx="723900" cy="581025"/>
          </a:xfrm>
          <a:prstGeom prst="rect">
            <a:avLst/>
          </a:prstGeom>
          <a:noFill/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1038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0" y="1038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09888" y="4143380"/>
            <a:ext cx="3619500" cy="581025"/>
          </a:xfrm>
          <a:prstGeom prst="rect">
            <a:avLst/>
          </a:prstGeom>
          <a:noFill/>
        </p:spPr>
      </p:pic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0" y="1038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6050" y="3500438"/>
            <a:ext cx="3619500" cy="581025"/>
          </a:xfrm>
          <a:prstGeom prst="rect">
            <a:avLst/>
          </a:prstGeom>
          <a:noFill/>
        </p:spPr>
      </p:pic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0" y="1038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20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6050" y="4786322"/>
            <a:ext cx="3619500" cy="581025"/>
          </a:xfrm>
          <a:prstGeom prst="rect">
            <a:avLst/>
          </a:prstGeom>
          <a:noFill/>
        </p:spPr>
      </p:pic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0" y="1038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8210" name="Rectangle 18"/>
          <p:cNvSpPr>
            <a:spLocks noChangeArrowheads="1"/>
          </p:cNvSpPr>
          <p:nvPr/>
        </p:nvSpPr>
        <p:spPr bwMode="auto">
          <a:xfrm>
            <a:off x="0" y="1038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8214" name="Picture 2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6050" y="5429264"/>
            <a:ext cx="3619500" cy="581025"/>
          </a:xfrm>
          <a:prstGeom prst="rect">
            <a:avLst/>
          </a:prstGeom>
          <a:noFill/>
        </p:spPr>
      </p:pic>
      <p:sp>
        <p:nvSpPr>
          <p:cNvPr id="8216" name="Rectangle 24"/>
          <p:cNvSpPr>
            <a:spLocks noChangeArrowheads="1"/>
          </p:cNvSpPr>
          <p:nvPr/>
        </p:nvSpPr>
        <p:spPr bwMode="auto">
          <a:xfrm>
            <a:off x="0" y="1038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218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8217" name="Picture 25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72330" y="4357694"/>
            <a:ext cx="1238250" cy="295275"/>
          </a:xfrm>
          <a:prstGeom prst="rect">
            <a:avLst/>
          </a:prstGeom>
          <a:noFill/>
        </p:spPr>
      </p:pic>
      <p:sp>
        <p:nvSpPr>
          <p:cNvPr id="8219" name="Rectangle 27"/>
          <p:cNvSpPr>
            <a:spLocks noChangeArrowheads="1"/>
          </p:cNvSpPr>
          <p:nvPr/>
        </p:nvSpPr>
        <p:spPr bwMode="auto">
          <a:xfrm>
            <a:off x="0" y="752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929190" y="2285992"/>
            <a:ext cx="54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S(p)</a:t>
            </a:r>
            <a:endParaRPr lang="fa-IR" dirty="0"/>
          </a:p>
        </p:txBody>
      </p:sp>
      <p:sp>
        <p:nvSpPr>
          <p:cNvPr id="77" name="Rectangle 76"/>
          <p:cNvSpPr/>
          <p:nvPr/>
        </p:nvSpPr>
        <p:spPr>
          <a:xfrm>
            <a:off x="7215206" y="2285992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t(p)</a:t>
            </a:r>
            <a:endParaRPr lang="fa-IR" dirty="0"/>
          </a:p>
        </p:txBody>
      </p:sp>
      <p:sp>
        <p:nvSpPr>
          <p:cNvPr id="78" name="Rectangle 77"/>
          <p:cNvSpPr/>
          <p:nvPr/>
        </p:nvSpPr>
        <p:spPr>
          <a:xfrm>
            <a:off x="571472" y="3000372"/>
            <a:ext cx="3223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B050"/>
                </a:solidFill>
                <a:sym typeface="Wingdings" pitchFamily="2" charset="2"/>
              </a:rPr>
              <a:t>W=s(1)</a:t>
            </a:r>
            <a:r>
              <a:rPr lang="en-US" sz="1400" dirty="0">
                <a:sym typeface="Wingdings" pitchFamily="2" charset="2"/>
              </a:rPr>
              <a:t> t(1)</a:t>
            </a:r>
            <a:r>
              <a:rPr lang="en-US" sz="1400" baseline="30000" dirty="0">
                <a:sym typeface="Wingdings" pitchFamily="2" charset="2"/>
              </a:rPr>
              <a:t>T</a:t>
            </a:r>
            <a:r>
              <a:rPr lang="en-US" sz="1400" dirty="0">
                <a:solidFill>
                  <a:srgbClr val="00B050"/>
                </a:solidFill>
                <a:sym typeface="Wingdings" pitchFamily="2" charset="2"/>
              </a:rPr>
              <a:t>+s(2)</a:t>
            </a:r>
            <a:r>
              <a:rPr lang="en-US" sz="1400" dirty="0">
                <a:sym typeface="Wingdings" pitchFamily="2" charset="2"/>
              </a:rPr>
              <a:t> t(2)</a:t>
            </a:r>
            <a:r>
              <a:rPr lang="en-US" sz="1400" baseline="30000" dirty="0">
                <a:sym typeface="Wingdings" pitchFamily="2" charset="2"/>
              </a:rPr>
              <a:t>T</a:t>
            </a:r>
            <a:r>
              <a:rPr lang="en-US" sz="1400" dirty="0">
                <a:solidFill>
                  <a:srgbClr val="00B050"/>
                </a:solidFill>
                <a:sym typeface="Wingdings" pitchFamily="2" charset="2"/>
              </a:rPr>
              <a:t>+s(3)</a:t>
            </a:r>
            <a:r>
              <a:rPr lang="en-US" sz="1400" dirty="0">
                <a:sym typeface="Wingdings" pitchFamily="2" charset="2"/>
              </a:rPr>
              <a:t> t(3)</a:t>
            </a:r>
            <a:r>
              <a:rPr lang="en-US" sz="1400" baseline="30000" dirty="0">
                <a:sym typeface="Wingdings" pitchFamily="2" charset="2"/>
              </a:rPr>
              <a:t>T</a:t>
            </a:r>
            <a:r>
              <a:rPr lang="en-US" sz="1400" dirty="0">
                <a:solidFill>
                  <a:srgbClr val="00B050"/>
                </a:solidFill>
                <a:sym typeface="Wingdings" pitchFamily="2" charset="2"/>
              </a:rPr>
              <a:t>+s(4)</a:t>
            </a:r>
            <a:r>
              <a:rPr lang="en-US" sz="1400" dirty="0">
                <a:sym typeface="Wingdings" pitchFamily="2" charset="2"/>
              </a:rPr>
              <a:t> t(4)</a:t>
            </a:r>
            <a:r>
              <a:rPr lang="en-US" sz="1400" baseline="30000" dirty="0">
                <a:sym typeface="Wingdings" pitchFamily="2" charset="2"/>
              </a:rPr>
              <a:t>T</a:t>
            </a:r>
            <a:endParaRPr lang="fa-IR" sz="1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40ABB87-CB23-4C47-8455-B4DB58CE40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8440" y="1658880"/>
              <a:ext cx="6409800" cy="4123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40ABB87-CB23-4C47-8455-B4DB58CE40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2600" y="1595520"/>
                <a:ext cx="6441120" cy="42498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540BE7B-3BA4-4648-BE1B-D484F31F9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226"/>
    </mc:Choice>
    <mc:Fallback>
      <p:transition spd="slow" advTm="183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0"/>
            <a:ext cx="3071834" cy="642918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Example(2)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00B050"/>
                </a:solidFill>
              </a:rPr>
              <a:t>character Recognition</a:t>
            </a:r>
            <a:endParaRPr lang="fa-IR" sz="1400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607455" y="3286124"/>
            <a:ext cx="4028171" cy="369332"/>
            <a:chOff x="2285984" y="3357562"/>
            <a:chExt cx="402817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285984" y="3357562"/>
              <a:ext cx="85725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S(B)</a:t>
              </a:r>
              <a:endParaRPr lang="fa-IR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86446" y="3357562"/>
              <a:ext cx="5277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t(B)</a:t>
              </a:r>
              <a:endParaRPr lang="fa-IR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357554" y="3571876"/>
              <a:ext cx="2000264" cy="1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607455" y="3500438"/>
            <a:ext cx="4026568" cy="369332"/>
            <a:chOff x="2285984" y="3357562"/>
            <a:chExt cx="4026568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2285984" y="3357562"/>
              <a:ext cx="85725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S(C)</a:t>
              </a:r>
              <a:endParaRPr lang="fa-IR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86446" y="3357562"/>
              <a:ext cx="526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t(C)</a:t>
              </a:r>
              <a:endParaRPr lang="fa-IR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357554" y="3571876"/>
              <a:ext cx="2000264" cy="1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07653" y="857232"/>
            <a:ext cx="1343025" cy="357190"/>
          </a:xfrm>
          <a:prstGeom prst="rect">
            <a:avLst/>
          </a:prstGeom>
          <a:noFill/>
        </p:spPr>
      </p:pic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752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64777" y="1285860"/>
            <a:ext cx="1730725" cy="1195810"/>
            <a:chOff x="4143372" y="1857364"/>
            <a:chExt cx="1730725" cy="1195810"/>
          </a:xfrm>
        </p:grpSpPr>
        <p:sp>
          <p:nvSpPr>
            <p:cNvPr id="30" name="Oval 29"/>
            <p:cNvSpPr/>
            <p:nvPr/>
          </p:nvSpPr>
          <p:spPr>
            <a:xfrm>
              <a:off x="4286248" y="1857364"/>
              <a:ext cx="214314" cy="21431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33" name="Oval 32"/>
            <p:cNvSpPr/>
            <p:nvPr/>
          </p:nvSpPr>
          <p:spPr>
            <a:xfrm>
              <a:off x="4286248" y="2500306"/>
              <a:ext cx="214314" cy="21431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34" name="Oval 33"/>
            <p:cNvSpPr/>
            <p:nvPr/>
          </p:nvSpPr>
          <p:spPr>
            <a:xfrm>
              <a:off x="5429256" y="1928802"/>
              <a:ext cx="214314" cy="21431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35" name="Oval 34"/>
            <p:cNvSpPr/>
            <p:nvPr/>
          </p:nvSpPr>
          <p:spPr>
            <a:xfrm>
              <a:off x="5429256" y="2428868"/>
              <a:ext cx="214314" cy="21431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cxnSp>
          <p:nvCxnSpPr>
            <p:cNvPr id="36" name="Straight Arrow Connector 35"/>
            <p:cNvCxnSpPr>
              <a:stCxn id="30" idx="6"/>
              <a:endCxn id="34" idx="2"/>
            </p:cNvCxnSpPr>
            <p:nvPr/>
          </p:nvCxnSpPr>
          <p:spPr>
            <a:xfrm>
              <a:off x="4500562" y="1964521"/>
              <a:ext cx="928694" cy="7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6"/>
              <a:endCxn id="35" idx="2"/>
            </p:cNvCxnSpPr>
            <p:nvPr/>
          </p:nvCxnSpPr>
          <p:spPr>
            <a:xfrm>
              <a:off x="4500562" y="1964521"/>
              <a:ext cx="928694" cy="5715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6"/>
              <a:endCxn id="34" idx="2"/>
            </p:cNvCxnSpPr>
            <p:nvPr/>
          </p:nvCxnSpPr>
          <p:spPr>
            <a:xfrm flipV="1">
              <a:off x="4500562" y="2035959"/>
              <a:ext cx="928694" cy="5715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6"/>
              <a:endCxn id="35" idx="2"/>
            </p:cNvCxnSpPr>
            <p:nvPr/>
          </p:nvCxnSpPr>
          <p:spPr>
            <a:xfrm flipV="1">
              <a:off x="4500562" y="2536025"/>
              <a:ext cx="928694" cy="7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4143372" y="2714620"/>
              <a:ext cx="6030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n=63</a:t>
              </a:r>
              <a:endParaRPr lang="fa-IR" sz="16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214942" y="2661818"/>
              <a:ext cx="65915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m=15</a:t>
              </a:r>
              <a:endParaRPr lang="fa-IR" sz="1600" dirty="0"/>
            </a:p>
          </p:txBody>
        </p:sp>
      </p:grpSp>
      <p:cxnSp>
        <p:nvCxnSpPr>
          <p:cNvPr id="47" name="Straight Connector 46"/>
          <p:cNvCxnSpPr/>
          <p:nvPr/>
        </p:nvCxnSpPr>
        <p:spPr>
          <a:xfrm rot="5400000">
            <a:off x="4037009" y="1713694"/>
            <a:ext cx="285752" cy="158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5321305" y="1713694"/>
            <a:ext cx="142876" cy="158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0" y="838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307687" y="4647243"/>
            <a:ext cx="2520280" cy="1496399"/>
            <a:chOff x="3275856" y="4588301"/>
            <a:chExt cx="2419646" cy="1341028"/>
          </a:xfrm>
        </p:grpSpPr>
        <p:pic>
          <p:nvPicPr>
            <p:cNvPr id="38921" name="Picture 9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329" y="4985293"/>
              <a:ext cx="1528817" cy="270587"/>
            </a:xfrm>
            <a:prstGeom prst="rect">
              <a:avLst/>
            </a:prstGeom>
            <a:noFill/>
          </p:spPr>
        </p:pic>
        <p:pic>
          <p:nvPicPr>
            <p:cNvPr id="38920" name="Picture 8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202" y="5603623"/>
              <a:ext cx="1521996" cy="271785"/>
            </a:xfrm>
            <a:prstGeom prst="rect">
              <a:avLst/>
            </a:prstGeom>
            <a:noFill/>
          </p:spPr>
        </p:pic>
        <p:pic>
          <p:nvPicPr>
            <p:cNvPr id="38919" name="Picture 7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949" y="5295062"/>
              <a:ext cx="1535461" cy="269379"/>
            </a:xfrm>
            <a:prstGeom prst="rect">
              <a:avLst/>
            </a:prstGeom>
            <a:noFill/>
          </p:spPr>
        </p:pic>
        <p:sp>
          <p:nvSpPr>
            <p:cNvPr id="65" name="TextBox 64"/>
            <p:cNvSpPr txBox="1"/>
            <p:nvPr/>
          </p:nvSpPr>
          <p:spPr>
            <a:xfrm>
              <a:off x="3275856" y="4588301"/>
              <a:ext cx="2419646" cy="30777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50"/>
                  </a:solidFill>
                </a:rPr>
                <a:t>It works for three characters</a:t>
              </a:r>
              <a:endParaRPr lang="fa-I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500430" y="4929197"/>
              <a:ext cx="2000264" cy="100013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1107257" y="714356"/>
            <a:ext cx="6929486" cy="32147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393009" y="785794"/>
            <a:ext cx="7429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1" name="Group 60"/>
          <p:cNvGrpSpPr/>
          <p:nvPr/>
        </p:nvGrpSpPr>
        <p:grpSpPr>
          <a:xfrm>
            <a:off x="1035819" y="2857496"/>
            <a:ext cx="6986266" cy="440770"/>
            <a:chOff x="714348" y="2714620"/>
            <a:chExt cx="6986266" cy="440770"/>
          </a:xfrm>
        </p:grpSpPr>
        <p:sp>
          <p:nvSpPr>
            <p:cNvPr id="19" name="TextBox 18"/>
            <p:cNvSpPr txBox="1"/>
            <p:nvPr/>
          </p:nvSpPr>
          <p:spPr>
            <a:xfrm>
              <a:off x="714348" y="2786058"/>
              <a:ext cx="314327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S(A)</a:t>
              </a:r>
              <a:r>
                <a:rPr lang="en-US" baseline="30000" dirty="0"/>
                <a:t>T</a:t>
              </a:r>
              <a:r>
                <a:rPr lang="en-US" dirty="0"/>
                <a:t>=[-1 -1 -1 1 -1….-1-1 1]</a:t>
              </a:r>
              <a:r>
                <a:rPr lang="en-US" baseline="-25000" dirty="0"/>
                <a:t>63*1</a:t>
              </a:r>
              <a:endParaRPr lang="fa-IR" baseline="-250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43504" y="2714620"/>
              <a:ext cx="25571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t(A)</a:t>
              </a:r>
              <a:r>
                <a:rPr lang="en-US" baseline="30000" dirty="0"/>
                <a:t>T</a:t>
              </a:r>
              <a:r>
                <a:rPr lang="en-US" dirty="0"/>
                <a:t>=[-1 1 -1 ….1-1 1]</a:t>
              </a:r>
              <a:r>
                <a:rPr lang="en-US" baseline="-25000" dirty="0"/>
                <a:t>15*1</a:t>
              </a:r>
              <a:endParaRPr lang="fa-IR" baseline="-25000" dirty="0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3857620" y="2928934"/>
              <a:ext cx="1285884" cy="1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465107" y="928670"/>
            <a:ext cx="4476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393141" y="1357298"/>
            <a:ext cx="7334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179487" y="1500174"/>
            <a:ext cx="38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464447" y="1928802"/>
            <a:ext cx="73342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607983" y="2143116"/>
            <a:ext cx="3048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DF58A31-FCE6-4C07-AE50-CBBDF7CD9CD2}"/>
                  </a:ext>
                </a:extLst>
              </p:cNvPr>
              <p:cNvSpPr/>
              <p:nvPr/>
            </p:nvSpPr>
            <p:spPr>
              <a:xfrm>
                <a:off x="2352610" y="3995772"/>
                <a:ext cx="4388766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DF58A31-FCE6-4C07-AE50-CBBDF7CD9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610" y="3995772"/>
                <a:ext cx="4388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DC6851-BFA5-44A5-BD9C-D858871CB0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8600" y="1491480"/>
              <a:ext cx="7023960" cy="3787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DC6851-BFA5-44A5-BD9C-D858871CB0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2760" y="1428120"/>
                <a:ext cx="7055280" cy="3914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F62D0E1-FA9E-453E-B8F7-39DA9601C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338"/>
    </mc:Choice>
    <mc:Fallback>
      <p:transition spd="slow" advTm="236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43428" cy="654032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solidFill>
                  <a:srgbClr val="00B050"/>
                </a:solidFill>
              </a:rPr>
              <a:t>Network Evaluation with disturbed input patterns</a:t>
            </a:r>
            <a:endParaRPr lang="fa-IR" sz="1600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714356"/>
            <a:ext cx="4214842" cy="377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4643446"/>
            <a:ext cx="4371718" cy="163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5762BF-C590-4ADB-8D37-9D9595AC3E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41000" y="1650960"/>
              <a:ext cx="1913760" cy="228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5762BF-C590-4ADB-8D37-9D9595AC3E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5160" y="1587600"/>
                <a:ext cx="1945080" cy="2407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A37A0EA-09A8-433A-9A55-291366CA2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642"/>
    </mc:Choice>
    <mc:Fallback>
      <p:transition spd="slow" advTm="109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6478</TotalTime>
  <Words>778</Words>
  <Application>Microsoft Office PowerPoint</Application>
  <PresentationFormat>On-screen Show (4:3)</PresentationFormat>
  <Paragraphs>106</Paragraphs>
  <Slides>8</Slides>
  <Notes>6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Cambria Math</vt:lpstr>
      <vt:lpstr>Office Theme</vt:lpstr>
      <vt:lpstr>PowerPoint Presentation</vt:lpstr>
      <vt:lpstr>One layer Feed-Forward Network for pattern association </vt:lpstr>
      <vt:lpstr>Pattern Association Algorithm by Hebbian Learning Rule</vt:lpstr>
      <vt:lpstr>Sufficient Conditions for Pattern Association  by Hebbian learning rule</vt:lpstr>
      <vt:lpstr>Input Pattern with disturbance</vt:lpstr>
      <vt:lpstr>Example(1)</vt:lpstr>
      <vt:lpstr>Example(2)  character Recognition</vt:lpstr>
      <vt:lpstr>Network Evaluation with disturbed input patterns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Memory Neural Networks</dc:title>
  <dc:creator>Hamed Ahangari</dc:creator>
  <cp:lastModifiedBy>Dr-Kalhor</cp:lastModifiedBy>
  <cp:revision>557</cp:revision>
  <dcterms:created xsi:type="dcterms:W3CDTF">2006-08-16T00:00:00Z</dcterms:created>
  <dcterms:modified xsi:type="dcterms:W3CDTF">2020-04-21T07:58:37Z</dcterms:modified>
</cp:coreProperties>
</file>